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 id="2147483666" r:id="rId6"/>
  </p:sldMasterIdLst>
  <p:notesMasterIdLst>
    <p:notesMasterId r:id="rId28"/>
  </p:notesMasterIdLst>
  <p:sldIdLst>
    <p:sldId id="279" r:id="rId7"/>
    <p:sldId id="258" r:id="rId8"/>
    <p:sldId id="260" r:id="rId9"/>
    <p:sldId id="261" r:id="rId10"/>
    <p:sldId id="262" r:id="rId11"/>
    <p:sldId id="282" r:id="rId12"/>
    <p:sldId id="283" r:id="rId13"/>
    <p:sldId id="263" r:id="rId14"/>
    <p:sldId id="281" r:id="rId15"/>
    <p:sldId id="266" r:id="rId16"/>
    <p:sldId id="267" r:id="rId17"/>
    <p:sldId id="268" r:id="rId18"/>
    <p:sldId id="269" r:id="rId19"/>
    <p:sldId id="270" r:id="rId20"/>
    <p:sldId id="271" r:id="rId21"/>
    <p:sldId id="272" r:id="rId22"/>
    <p:sldId id="273" r:id="rId23"/>
    <p:sldId id="274" r:id="rId24"/>
    <p:sldId id="275" r:id="rId25"/>
    <p:sldId id="278" r:id="rId26"/>
    <p:sldId id="280"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139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95" autoAdjust="0"/>
    <p:restoredTop sz="87433" autoAdjust="0"/>
  </p:normalViewPr>
  <p:slideViewPr>
    <p:cSldViewPr snapToGrid="0" showGuides="1">
      <p:cViewPr varScale="1">
        <p:scale>
          <a:sx n="75" d="100"/>
          <a:sy n="75" d="100"/>
        </p:scale>
        <p:origin x="378" y="66"/>
      </p:cViewPr>
      <p:guideLst>
        <p:guide orient="horz" pos="2160"/>
        <p:guide pos="3840"/>
        <p:guide orient="horz" pos="139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pPr/>
              <a:t>15/11/2014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pPr/>
              <a:t>‹N°›</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CCBD52F-95FF-43A3-B975-909E50C13C92}" type="slidenum">
              <a:rPr lang="en-GB" smtClean="0">
                <a:solidFill>
                  <a:prstClr val="black"/>
                </a:solidFill>
              </a:rPr>
              <a:pPr/>
              <a:t>1</a:t>
            </a:fld>
            <a:endParaRPr lang="en-GB">
              <a:solidFill>
                <a:prstClr val="black"/>
              </a:solidFill>
            </a:endParaRPr>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baseline="0" dirty="0" smtClean="0"/>
          </a:p>
        </p:txBody>
      </p:sp>
      <p:sp>
        <p:nvSpPr>
          <p:cNvPr id="4" name="Foliennummernplatzhalter 3"/>
          <p:cNvSpPr>
            <a:spLocks noGrp="1"/>
          </p:cNvSpPr>
          <p:nvPr>
            <p:ph type="sldNum" sz="quarter" idx="10"/>
          </p:nvPr>
        </p:nvSpPr>
        <p:spPr/>
        <p:txBody>
          <a:bodyPr/>
          <a:lstStyle/>
          <a:p>
            <a:fld id="{CCCBD52F-95FF-43A3-B975-909E50C13C92}" type="slidenum">
              <a:rPr lang="en-GB" smtClean="0"/>
              <a:pPr/>
              <a:t>11</a:t>
            </a:fld>
            <a:endParaRPr lang="en-GB"/>
          </a:p>
        </p:txBody>
      </p:sp>
    </p:spTree>
    <p:extLst>
      <p:ext uri="{BB962C8B-B14F-4D97-AF65-F5344CB8AC3E}">
        <p14:creationId xmlns:p14="http://schemas.microsoft.com/office/powerpoint/2010/main" val="10622448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12</a:t>
            </a:fld>
            <a:endParaRPr lang="en-GB"/>
          </a:p>
        </p:txBody>
      </p:sp>
    </p:spTree>
    <p:extLst>
      <p:ext uri="{BB962C8B-B14F-4D97-AF65-F5344CB8AC3E}">
        <p14:creationId xmlns:p14="http://schemas.microsoft.com/office/powerpoint/2010/main" val="862605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t>Quantify</a:t>
            </a:r>
            <a:r>
              <a:rPr lang="de-DE" i="0" baseline="0" dirty="0" smtClean="0"/>
              <a:t> your results if possible</a:t>
            </a:r>
            <a:endParaRPr lang="de-DE" i="0"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15</a:t>
            </a:fld>
            <a:endParaRPr lang="en-GB"/>
          </a:p>
        </p:txBody>
      </p:sp>
    </p:spTree>
    <p:extLst>
      <p:ext uri="{BB962C8B-B14F-4D97-AF65-F5344CB8AC3E}">
        <p14:creationId xmlns:p14="http://schemas.microsoft.com/office/powerpoint/2010/main" val="36908653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16</a:t>
            </a:fld>
            <a:endParaRPr lang="en-GB"/>
          </a:p>
        </p:txBody>
      </p:sp>
    </p:spTree>
    <p:extLst>
      <p:ext uri="{BB962C8B-B14F-4D97-AF65-F5344CB8AC3E}">
        <p14:creationId xmlns:p14="http://schemas.microsoft.com/office/powerpoint/2010/main" val="29167593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18</a:t>
            </a:fld>
            <a:endParaRPr lang="en-GB"/>
          </a:p>
        </p:txBody>
      </p:sp>
    </p:spTree>
    <p:extLst>
      <p:ext uri="{BB962C8B-B14F-4D97-AF65-F5344CB8AC3E}">
        <p14:creationId xmlns:p14="http://schemas.microsoft.com/office/powerpoint/2010/main" val="16977507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20</a:t>
            </a:fld>
            <a:endParaRPr lang="zh-TW" altLang="en-US"/>
          </a:p>
        </p:txBody>
      </p:sp>
    </p:spTree>
    <p:extLst>
      <p:ext uri="{BB962C8B-B14F-4D97-AF65-F5344CB8AC3E}">
        <p14:creationId xmlns:p14="http://schemas.microsoft.com/office/powerpoint/2010/main" val="42202041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CCCBD52F-95FF-43A3-B975-909E50C13C92}" type="slidenum">
              <a:rPr lang="en-GB" smtClean="0"/>
              <a:pPr/>
              <a:t>21</a:t>
            </a:fld>
            <a:endParaRPr lang="en-GB"/>
          </a:p>
        </p:txBody>
      </p:sp>
    </p:spTree>
    <p:extLst>
      <p:ext uri="{BB962C8B-B14F-4D97-AF65-F5344CB8AC3E}">
        <p14:creationId xmlns:p14="http://schemas.microsoft.com/office/powerpoint/2010/main" val="7014953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Cette présentation s’adresse aux formateurs, pas aux PME. </a:t>
            </a:r>
            <a:endParaRPr lang="fr-FR" i="1" baseline="0" noProof="0" dirty="0" smtClean="0"/>
          </a:p>
        </p:txBody>
      </p:sp>
      <p:sp>
        <p:nvSpPr>
          <p:cNvPr id="4" name="Slide Number Placeholder 3"/>
          <p:cNvSpPr>
            <a:spLocks noGrp="1"/>
          </p:cNvSpPr>
          <p:nvPr>
            <p:ph type="sldNum" sz="quarter" idx="10"/>
          </p:nvPr>
        </p:nvSpPr>
        <p:spPr/>
        <p:txBody>
          <a:bodyPr/>
          <a:lstStyle/>
          <a:p>
            <a:fld id="{CCCBD52F-95FF-43A3-B975-909E50C13C92}" type="slidenum">
              <a:rPr lang="en-GB" smtClean="0"/>
              <a:pPr/>
              <a:t>3</a:t>
            </a:fld>
            <a:endParaRPr lang="en-GB"/>
          </a:p>
        </p:txBody>
      </p:sp>
    </p:spTree>
    <p:extLst>
      <p:ext uri="{BB962C8B-B14F-4D97-AF65-F5344CB8AC3E}">
        <p14:creationId xmlns:p14="http://schemas.microsoft.com/office/powerpoint/2010/main" val="36648417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i="0" noProof="0" dirty="0" smtClean="0"/>
              <a:t>Ce graphique commence à « Identifier de potentiels </a:t>
            </a:r>
            <a:r>
              <a:rPr lang="fr-FR" i="0" noProof="0" dirty="0" smtClean="0"/>
              <a:t>donateurs</a:t>
            </a:r>
            <a:r>
              <a:rPr lang="fr-FR" i="0" noProof="0" dirty="0" smtClean="0"/>
              <a:t>/ sources de subventions ».</a:t>
            </a:r>
            <a:endParaRPr lang="fr-FR" i="0" baseline="0" noProof="0" dirty="0" smtClean="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4</a:t>
            </a:fld>
            <a:endParaRPr lang="zh-TW" altLang="en-US"/>
          </a:p>
        </p:txBody>
      </p:sp>
    </p:spTree>
    <p:extLst>
      <p:ext uri="{BB962C8B-B14F-4D97-AF65-F5344CB8AC3E}">
        <p14:creationId xmlns:p14="http://schemas.microsoft.com/office/powerpoint/2010/main" val="3001825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0" baseline="0" noProof="0" dirty="0" smtClean="0"/>
              <a:t>Il est important de a) répondre aux exigences du </a:t>
            </a:r>
            <a:r>
              <a:rPr lang="fr-FR" i="0" baseline="0" noProof="0" dirty="0" smtClean="0"/>
              <a:t>donateur </a:t>
            </a:r>
            <a:r>
              <a:rPr lang="fr-FR" i="0" baseline="0" noProof="0" dirty="0" smtClean="0"/>
              <a:t>en ce qui concerne le format de la proposition et b) de respecter les délais.</a:t>
            </a:r>
            <a:endParaRPr lang="fr-FR" i="0" noProof="0" dirty="0" smtClean="0"/>
          </a:p>
        </p:txBody>
      </p:sp>
      <p:sp>
        <p:nvSpPr>
          <p:cNvPr id="4" name="Foliennummernplatzhalter 3"/>
          <p:cNvSpPr>
            <a:spLocks noGrp="1"/>
          </p:cNvSpPr>
          <p:nvPr>
            <p:ph type="sldNum" sz="quarter" idx="10"/>
          </p:nvPr>
        </p:nvSpPr>
        <p:spPr/>
        <p:txBody>
          <a:bodyPr/>
          <a:lstStyle/>
          <a:p>
            <a:fld id="{CCCBD52F-95FF-43A3-B975-909E50C13C92}" type="slidenum">
              <a:rPr lang="en-GB" smtClean="0"/>
              <a:pPr/>
              <a:t>5</a:t>
            </a:fld>
            <a:endParaRPr lang="en-GB"/>
          </a:p>
        </p:txBody>
      </p:sp>
    </p:spTree>
    <p:extLst>
      <p:ext uri="{BB962C8B-B14F-4D97-AF65-F5344CB8AC3E}">
        <p14:creationId xmlns:p14="http://schemas.microsoft.com/office/powerpoint/2010/main" val="8066957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6</a:t>
            </a:fld>
            <a:endParaRPr lang="en-GB"/>
          </a:p>
        </p:txBody>
      </p:sp>
    </p:spTree>
    <p:extLst>
      <p:ext uri="{BB962C8B-B14F-4D97-AF65-F5344CB8AC3E}">
        <p14:creationId xmlns:p14="http://schemas.microsoft.com/office/powerpoint/2010/main" val="15326660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7</a:t>
            </a:fld>
            <a:endParaRPr lang="zh-TW" altLang="en-US"/>
          </a:p>
        </p:txBody>
      </p:sp>
    </p:spTree>
    <p:extLst>
      <p:ext uri="{BB962C8B-B14F-4D97-AF65-F5344CB8AC3E}">
        <p14:creationId xmlns:p14="http://schemas.microsoft.com/office/powerpoint/2010/main" val="5387572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8</a:t>
            </a:fld>
            <a:endParaRPr lang="en-GB"/>
          </a:p>
        </p:txBody>
      </p:sp>
    </p:spTree>
    <p:extLst>
      <p:ext uri="{BB962C8B-B14F-4D97-AF65-F5344CB8AC3E}">
        <p14:creationId xmlns:p14="http://schemas.microsoft.com/office/powerpoint/2010/main" val="39959331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9</a:t>
            </a:fld>
            <a:endParaRPr lang="en-GB"/>
          </a:p>
        </p:txBody>
      </p:sp>
    </p:spTree>
    <p:extLst>
      <p:ext uri="{BB962C8B-B14F-4D97-AF65-F5344CB8AC3E}">
        <p14:creationId xmlns:p14="http://schemas.microsoft.com/office/powerpoint/2010/main" val="4972505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15/11/2014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15/11/2014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316283488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15/11/2014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372035764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15/11/2014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342836876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15/11/2014</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227392090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15/11/2014</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99809737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15/11/2014</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54262800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15/11/2014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34154390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15/11/2014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3587163552"/>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15/11/2014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73734864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15/11/2014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274559218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15/11/2014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15/11/2014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318845066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15/11/2014</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1955358299"/>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15/11/2014</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2989272044"/>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15/11/2014</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4228801578"/>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15/11/2014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295578795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pPr/>
              <a:t>15/11/2014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15/11/2014</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pPr/>
              <a:t>‹N°›</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pPr/>
              <a:t>15/11/2014</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pPr/>
              <a:t>‹N°›</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pPr/>
              <a:t>15/11/2014</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pPr/>
              <a:t>‹N°›</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pPr/>
              <a:t>15/11/2014</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pPr/>
              <a:t>‹N°›</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15/11/2014</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pPr/>
              <a:t>‹N°›</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15/11/2014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110860693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10" Type="http://schemas.openxmlformats.org/officeDocument/2006/relationships/image" Target="../media/image3.jpeg"/><Relationship Id="rId4" Type="http://schemas.openxmlformats.org/officeDocument/2006/relationships/slideLayout" Target="../slideLayouts/slideLayout20.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pPr/>
              <a:t>15/11/2014</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pPr/>
              <a:t>‹N°›</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15/11/2014</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2514446112"/>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15/11/2014</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4146819263"/>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orests@giz.de" TargetMode="External"/><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fao.org/forestry/eu-flegt/en/"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FR" dirty="0" smtClean="0"/>
              <a:t>Important : </a:t>
            </a:r>
            <a:r>
              <a:rPr lang="fr-FR" dirty="0" smtClean="0"/>
              <a:t>mentions légales – VEUILLEZ LIRE CE QUI SUIT</a:t>
            </a:r>
            <a:endParaRPr lang="en-US" dirty="0"/>
          </a:p>
        </p:txBody>
      </p:sp>
      <p:sp>
        <p:nvSpPr>
          <p:cNvPr id="3" name="Inhaltsplatzhalter 2"/>
          <p:cNvSpPr>
            <a:spLocks noGrp="1"/>
          </p:cNvSpPr>
          <p:nvPr>
            <p:ph idx="1"/>
          </p:nvPr>
        </p:nvSpPr>
        <p:spPr>
          <a:xfrm>
            <a:off x="343348" y="2220517"/>
            <a:ext cx="11543852" cy="4275976"/>
          </a:xfrm>
        </p:spPr>
        <p:txBody>
          <a:bodyPr>
            <a:normAutofit fontScale="92500"/>
          </a:bodyPr>
          <a:lstStyle/>
          <a:p>
            <a:r>
              <a:rPr lang="fr-FR" sz="2400" dirty="0" smtClean="0"/>
              <a:t>Ce document de formation a été élaboré par The </a:t>
            </a:r>
            <a:r>
              <a:rPr lang="fr-FR" sz="2400" dirty="0" err="1" smtClean="0"/>
              <a:t>Proforest</a:t>
            </a:r>
            <a:r>
              <a:rPr lang="fr-FR" sz="2400" dirty="0" smtClean="0"/>
              <a:t> Initiative à la demande de la GIZ. Il a été financé par le ministère fédéral allemand de la Coopération économique et du Développement (BMZ). </a:t>
            </a:r>
          </a:p>
          <a:p>
            <a:r>
              <a:rPr lang="fr-FR" sz="2400" dirty="0" smtClean="0"/>
              <a:t>L’utilisation de ce document de formation ou de certaines de ses parties n’est autorisée qu’à des fins non commerciales. Vous pouvez modifier le document en fonction de vos besoins, à condition de ne pas déformer ou dénaturer ses messages clés et son contenu. </a:t>
            </a:r>
          </a:p>
          <a:p>
            <a:r>
              <a:rPr lang="fr-FR" sz="2400" dirty="0" smtClean="0"/>
              <a:t>Les auteurs assument la responsabilité des omissions, des inexactitudes ou des points de vue exprimés dans ce document. Ces points de vue ne reflètent pas nécessairement ceux du BMZ ou de la GIZ.</a:t>
            </a:r>
          </a:p>
          <a:p>
            <a:r>
              <a:rPr lang="fr-FR" sz="2400" dirty="0" smtClean="0"/>
              <a:t>Cette diapositive a un caractère purement </a:t>
            </a:r>
            <a:r>
              <a:rPr lang="fr-FR" sz="2400" dirty="0" smtClean="0"/>
              <a:t>informatif ; </a:t>
            </a:r>
            <a:r>
              <a:rPr lang="fr-FR" sz="2400" dirty="0" smtClean="0"/>
              <a:t>elle peut être supprimée pour la formation.</a:t>
            </a:r>
          </a:p>
          <a:p>
            <a:r>
              <a:rPr lang="fr-FR" sz="2400" dirty="0" smtClean="0"/>
              <a:t>Si vous décidez d’utiliser cette formation, nous vous serions reconnaissants de nous en informer en contactant </a:t>
            </a:r>
            <a:r>
              <a:rPr lang="fr-FR" sz="2400" dirty="0" smtClean="0">
                <a:hlinkClick r:id="rId3"/>
              </a:rPr>
              <a:t>forests@giz.de</a:t>
            </a:r>
            <a:r>
              <a:rPr lang="fr-FR" sz="2400" dirty="0" smtClean="0"/>
              <a:t>.</a:t>
            </a:r>
            <a:endParaRPr lang="de-DE" sz="2200" dirty="0"/>
          </a:p>
        </p:txBody>
      </p:sp>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73879" y="4808018"/>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42484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Structurez votre proposition </a:t>
            </a:r>
            <a:r>
              <a:rPr lang="en-GB" dirty="0" smtClean="0">
                <a:solidFill>
                  <a:srgbClr val="006600"/>
                </a:solidFill>
              </a:rPr>
              <a:t>(1/8)</a:t>
            </a:r>
            <a:endParaRPr lang="en-GB" dirty="0">
              <a:solidFill>
                <a:srgbClr val="006600"/>
              </a:solidFill>
            </a:endParaRPr>
          </a:p>
        </p:txBody>
      </p:sp>
      <p:sp>
        <p:nvSpPr>
          <p:cNvPr id="3" name="Content Placeholder 2"/>
          <p:cNvSpPr>
            <a:spLocks noGrp="1"/>
          </p:cNvSpPr>
          <p:nvPr>
            <p:ph idx="1"/>
          </p:nvPr>
        </p:nvSpPr>
        <p:spPr/>
        <p:txBody>
          <a:bodyPr>
            <a:normAutofit/>
          </a:bodyPr>
          <a:lstStyle/>
          <a:p>
            <a:r>
              <a:rPr lang="fr-FR" dirty="0" smtClean="0"/>
              <a:t>Chaque organisme de financement a généralement ses propres exigences, mais dans toute proposition plusieurs éléments sont plus ou moins </a:t>
            </a:r>
            <a:r>
              <a:rPr lang="fr-FR" dirty="0" smtClean="0"/>
              <a:t>standards : </a:t>
            </a:r>
            <a:endParaRPr lang="fr-FR" dirty="0" smtClean="0"/>
          </a:p>
          <a:p>
            <a:pPr lvl="1">
              <a:buFont typeface="Wingdings" panose="05000000000000000000" pitchFamily="2" charset="2"/>
              <a:buChar char="§"/>
            </a:pPr>
            <a:r>
              <a:rPr lang="fr-FR" dirty="0" smtClean="0"/>
              <a:t>Sommaire</a:t>
            </a:r>
          </a:p>
          <a:p>
            <a:pPr lvl="1">
              <a:buFont typeface="Wingdings" panose="05000000000000000000" pitchFamily="2" charset="2"/>
              <a:buChar char="§"/>
            </a:pPr>
            <a:r>
              <a:rPr lang="fr-FR" dirty="0" smtClean="0"/>
              <a:t>Introduction (énoncé du problème, objet du projet)</a:t>
            </a:r>
          </a:p>
          <a:p>
            <a:pPr lvl="1">
              <a:buFont typeface="Wingdings" panose="05000000000000000000" pitchFamily="2" charset="2"/>
              <a:buChar char="§"/>
            </a:pPr>
            <a:r>
              <a:rPr lang="fr-FR" dirty="0" smtClean="0"/>
              <a:t>Descriptif du projet (objectifs, public cible, méthodologies, résultats, délais d’exécution)</a:t>
            </a:r>
          </a:p>
          <a:p>
            <a:pPr lvl="1">
              <a:buFont typeface="Wingdings" panose="05000000000000000000" pitchFamily="2" charset="2"/>
              <a:buChar char="§"/>
            </a:pPr>
            <a:r>
              <a:rPr lang="fr-FR" dirty="0" smtClean="0"/>
              <a:t>Personnel</a:t>
            </a:r>
          </a:p>
          <a:p>
            <a:pPr lvl="1">
              <a:buFont typeface="Wingdings" panose="05000000000000000000" pitchFamily="2" charset="2"/>
              <a:buChar char="§"/>
            </a:pPr>
            <a:r>
              <a:rPr lang="fr-FR" dirty="0" smtClean="0"/>
              <a:t>Budget et justification du budget</a:t>
            </a:r>
            <a:endParaRPr lang="fr-FR"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pPr/>
              <a:t>10</a:t>
            </a:fld>
            <a:endParaRPr lang="zh-TW" altLang="en-US"/>
          </a:p>
        </p:txBody>
      </p:sp>
    </p:spTree>
    <p:extLst>
      <p:ext uri="{BB962C8B-B14F-4D97-AF65-F5344CB8AC3E}">
        <p14:creationId xmlns:p14="http://schemas.microsoft.com/office/powerpoint/2010/main" val="31733556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Structurez votre proposition </a:t>
            </a:r>
            <a:r>
              <a:rPr lang="en-GB" dirty="0" smtClean="0">
                <a:solidFill>
                  <a:srgbClr val="006600"/>
                </a:solidFill>
              </a:rPr>
              <a:t>(2/8)</a:t>
            </a:r>
            <a:endParaRPr lang="en-GB" dirty="0">
              <a:solidFill>
                <a:srgbClr val="006600"/>
              </a:solidFill>
            </a:endParaRPr>
          </a:p>
        </p:txBody>
      </p:sp>
      <p:sp>
        <p:nvSpPr>
          <p:cNvPr id="3" name="Content Placeholder 2"/>
          <p:cNvSpPr>
            <a:spLocks noGrp="1"/>
          </p:cNvSpPr>
          <p:nvPr>
            <p:ph idx="1"/>
          </p:nvPr>
        </p:nvSpPr>
        <p:spPr>
          <a:xfrm>
            <a:off x="343347" y="2206625"/>
            <a:ext cx="10063395" cy="4651375"/>
          </a:xfrm>
        </p:spPr>
        <p:txBody>
          <a:bodyPr>
            <a:normAutofit/>
          </a:bodyPr>
          <a:lstStyle/>
          <a:p>
            <a:r>
              <a:rPr lang="fr-FR" b="1" dirty="0" smtClean="0">
                <a:solidFill>
                  <a:srgbClr val="006600"/>
                </a:solidFill>
              </a:rPr>
              <a:t>Sommaire : </a:t>
            </a:r>
            <a:r>
              <a:rPr lang="fr-FR" dirty="0" smtClean="0"/>
              <a:t>donne une première impression de votre proposition</a:t>
            </a:r>
          </a:p>
          <a:p>
            <a:pPr lvl="1">
              <a:buFont typeface="Wingdings" panose="05000000000000000000" pitchFamily="2" charset="2"/>
              <a:buChar char="§"/>
            </a:pPr>
            <a:r>
              <a:rPr lang="fr-FR" dirty="0" smtClean="0"/>
              <a:t>Vous devez vous assurer que les lecteurs auront une bonne vue d’ensemble de l’objet, du public cible et de la méthodologie de la proposition (brèves informations uniquement).</a:t>
            </a:r>
          </a:p>
          <a:p>
            <a:r>
              <a:rPr lang="fr-FR" b="1" dirty="0" smtClean="0">
                <a:solidFill>
                  <a:srgbClr val="006600"/>
                </a:solidFill>
              </a:rPr>
              <a:t>Introduction : </a:t>
            </a:r>
            <a:r>
              <a:rPr lang="fr-FR" dirty="0" smtClean="0"/>
              <a:t>couvre les éléments clés de votre proposition</a:t>
            </a:r>
            <a:endParaRPr lang="fr-FR" strike="sngStrike" dirty="0" smtClean="0">
              <a:solidFill>
                <a:srgbClr val="FF0000"/>
              </a:solidFill>
            </a:endParaRPr>
          </a:p>
          <a:p>
            <a:pPr lvl="1">
              <a:buFont typeface="Wingdings" panose="05000000000000000000" pitchFamily="2" charset="2"/>
              <a:buChar char="§"/>
            </a:pPr>
            <a:r>
              <a:rPr lang="fr-FR" dirty="0" smtClean="0"/>
              <a:t>Énoncé du problème, objet du projet, importance, objectifs</a:t>
            </a:r>
          </a:p>
          <a:p>
            <a:pPr lvl="1">
              <a:buFont typeface="Wingdings" panose="05000000000000000000" pitchFamily="2" charset="2"/>
              <a:buChar char="§"/>
            </a:pPr>
            <a:r>
              <a:rPr lang="fr-FR" dirty="0" smtClean="0"/>
              <a:t>L’énoncé du problème doit présenter le contexte et la raison d’être du projet et établir la nécessité et la pertinence des activités que vous proposez.</a:t>
            </a:r>
          </a:p>
          <a:p>
            <a:pPr lvl="1">
              <a:buFont typeface="Wingdings" panose="05000000000000000000" pitchFamily="2" charset="2"/>
              <a:buChar char="§"/>
            </a:pPr>
            <a:r>
              <a:rPr lang="fr-FR" dirty="0" smtClean="0"/>
              <a:t>Les objectifs doivent définir les résultats prévus et doivent correspondre aux besoins identifiés dans l’énoncé du problème. </a:t>
            </a:r>
          </a:p>
          <a:p>
            <a:endParaRPr lang="en-GB"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pPr/>
              <a:t>11</a:t>
            </a:fld>
            <a:endParaRPr lang="zh-TW" altLang="en-US"/>
          </a:p>
        </p:txBody>
      </p:sp>
    </p:spTree>
    <p:extLst>
      <p:ext uri="{BB962C8B-B14F-4D97-AF65-F5344CB8AC3E}">
        <p14:creationId xmlns:p14="http://schemas.microsoft.com/office/powerpoint/2010/main" val="11897309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Structurez votre proposition </a:t>
            </a:r>
            <a:r>
              <a:rPr lang="en-GB" dirty="0" smtClean="0">
                <a:solidFill>
                  <a:srgbClr val="006600"/>
                </a:solidFill>
              </a:rPr>
              <a:t>(3/8)</a:t>
            </a:r>
            <a:endParaRPr lang="en-GB" dirty="0">
              <a:solidFill>
                <a:srgbClr val="006600"/>
              </a:solidFill>
            </a:endParaRPr>
          </a:p>
        </p:txBody>
      </p:sp>
      <p:sp>
        <p:nvSpPr>
          <p:cNvPr id="3" name="Content Placeholder 2"/>
          <p:cNvSpPr>
            <a:spLocks noGrp="1"/>
          </p:cNvSpPr>
          <p:nvPr>
            <p:ph idx="1"/>
          </p:nvPr>
        </p:nvSpPr>
        <p:spPr>
          <a:xfrm>
            <a:off x="343348" y="2122714"/>
            <a:ext cx="9245152" cy="4925144"/>
          </a:xfrm>
        </p:spPr>
        <p:txBody>
          <a:bodyPr>
            <a:normAutofit/>
          </a:bodyPr>
          <a:lstStyle/>
          <a:p>
            <a:r>
              <a:rPr lang="fr-FR" b="1" dirty="0" smtClean="0">
                <a:solidFill>
                  <a:srgbClr val="006600"/>
                </a:solidFill>
              </a:rPr>
              <a:t>Descriptif du </a:t>
            </a:r>
            <a:r>
              <a:rPr lang="fr-FR" b="1" dirty="0" smtClean="0">
                <a:solidFill>
                  <a:srgbClr val="006600"/>
                </a:solidFill>
              </a:rPr>
              <a:t>projet :</a:t>
            </a:r>
            <a:r>
              <a:rPr lang="fr-FR" b="1" dirty="0" smtClean="0">
                <a:solidFill>
                  <a:srgbClr val="FF0000"/>
                </a:solidFill>
              </a:rPr>
              <a:t> </a:t>
            </a:r>
            <a:r>
              <a:rPr lang="fr-FR" dirty="0" smtClean="0"/>
              <a:t>partie majeure de votre proposition, elle doit fournir tous les détails et préciser ce qui </a:t>
            </a:r>
            <a:r>
              <a:rPr lang="fr-FR" dirty="0" smtClean="0"/>
              <a:t>suit :</a:t>
            </a:r>
            <a:endParaRPr lang="fr-FR" dirty="0" smtClean="0"/>
          </a:p>
          <a:p>
            <a:pPr lvl="1">
              <a:buFont typeface="Wingdings" panose="05000000000000000000" pitchFamily="2" charset="2"/>
              <a:buChar char="§"/>
            </a:pPr>
            <a:r>
              <a:rPr lang="fr-FR" b="1" dirty="0" smtClean="0">
                <a:solidFill>
                  <a:srgbClr val="006600"/>
                </a:solidFill>
              </a:rPr>
              <a:t>Objectifs : </a:t>
            </a:r>
            <a:r>
              <a:rPr lang="fr-FR" dirty="0" smtClean="0"/>
              <a:t>quel est l’objet de votre </a:t>
            </a:r>
            <a:r>
              <a:rPr lang="fr-FR" dirty="0" smtClean="0"/>
              <a:t>proposition ?</a:t>
            </a:r>
            <a:endParaRPr lang="fr-FR" dirty="0" smtClean="0"/>
          </a:p>
          <a:p>
            <a:pPr lvl="1">
              <a:buFont typeface="Wingdings" panose="05000000000000000000" pitchFamily="2" charset="2"/>
              <a:buChar char="§"/>
            </a:pPr>
            <a:r>
              <a:rPr lang="fr-FR" b="1" dirty="0" smtClean="0">
                <a:solidFill>
                  <a:srgbClr val="006600"/>
                </a:solidFill>
              </a:rPr>
              <a:t>Public </a:t>
            </a:r>
            <a:r>
              <a:rPr lang="fr-FR" b="1" dirty="0" smtClean="0">
                <a:solidFill>
                  <a:srgbClr val="006600"/>
                </a:solidFill>
              </a:rPr>
              <a:t>cible : </a:t>
            </a:r>
            <a:r>
              <a:rPr lang="fr-FR" dirty="0" smtClean="0"/>
              <a:t>quel </a:t>
            </a:r>
            <a:r>
              <a:rPr lang="fr-FR" dirty="0" smtClean="0"/>
              <a:t>est-il ? </a:t>
            </a:r>
            <a:endParaRPr lang="fr-FR" dirty="0" smtClean="0"/>
          </a:p>
          <a:p>
            <a:pPr lvl="1">
              <a:buFont typeface="Wingdings" panose="05000000000000000000" pitchFamily="2" charset="2"/>
              <a:buChar char="§"/>
            </a:pPr>
            <a:r>
              <a:rPr lang="fr-FR" b="1" dirty="0" smtClean="0">
                <a:solidFill>
                  <a:srgbClr val="006600"/>
                </a:solidFill>
              </a:rPr>
              <a:t>Méthodologies : </a:t>
            </a:r>
            <a:r>
              <a:rPr lang="fr-FR" dirty="0" smtClean="0"/>
              <a:t>quelles activités allez-vous </a:t>
            </a:r>
            <a:r>
              <a:rPr lang="fr-FR" dirty="0" smtClean="0"/>
              <a:t>mener ? </a:t>
            </a:r>
            <a:endParaRPr lang="fr-FR" dirty="0" smtClean="0"/>
          </a:p>
          <a:p>
            <a:pPr lvl="1">
              <a:buFont typeface="Wingdings" panose="05000000000000000000" pitchFamily="2" charset="2"/>
              <a:buChar char="§"/>
            </a:pPr>
            <a:r>
              <a:rPr lang="fr-FR" b="1" dirty="0" smtClean="0">
                <a:solidFill>
                  <a:srgbClr val="006600"/>
                </a:solidFill>
              </a:rPr>
              <a:t>Résultats : </a:t>
            </a:r>
            <a:r>
              <a:rPr lang="fr-FR" dirty="0" smtClean="0"/>
              <a:t>quels résultats espérez-vous </a:t>
            </a:r>
            <a:r>
              <a:rPr lang="fr-FR" dirty="0" smtClean="0"/>
              <a:t>obtenir ? </a:t>
            </a:r>
            <a:r>
              <a:rPr lang="fr-FR" dirty="0" smtClean="0"/>
              <a:t>Quantifiez-les dans la mesure du possible (par ex. un nombre X de PME seront formées) </a:t>
            </a:r>
          </a:p>
          <a:p>
            <a:pPr lvl="1">
              <a:buFont typeface="Wingdings" panose="05000000000000000000" pitchFamily="2" charset="2"/>
              <a:buChar char="§"/>
            </a:pPr>
            <a:r>
              <a:rPr lang="fr-FR" b="1" dirty="0" smtClean="0">
                <a:solidFill>
                  <a:srgbClr val="006600"/>
                </a:solidFill>
              </a:rPr>
              <a:t>Délais </a:t>
            </a:r>
            <a:r>
              <a:rPr lang="fr-FR" b="1" dirty="0" smtClean="0">
                <a:solidFill>
                  <a:srgbClr val="006600"/>
                </a:solidFill>
              </a:rPr>
              <a:t>d’exécution : </a:t>
            </a:r>
            <a:r>
              <a:rPr lang="fr-FR" dirty="0" smtClean="0"/>
              <a:t>quand votre projet va-t-il commencer et prendre </a:t>
            </a:r>
            <a:r>
              <a:rPr lang="fr-FR" dirty="0" smtClean="0"/>
              <a:t>fin ? </a:t>
            </a:r>
            <a:r>
              <a:rPr lang="fr-FR" dirty="0" smtClean="0"/>
              <a:t>À quel moment allez-vous mener telle ou telle </a:t>
            </a:r>
            <a:r>
              <a:rPr lang="fr-FR" dirty="0" smtClean="0"/>
              <a:t>activité ?</a:t>
            </a:r>
            <a:endParaRPr lang="fr-FR" dirty="0" smtClean="0"/>
          </a:p>
          <a:p>
            <a:pPr lvl="1"/>
            <a:endParaRPr lang="en-GB"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pPr/>
              <a:t>12</a:t>
            </a:fld>
            <a:endParaRPr lang="zh-TW" altLang="en-US"/>
          </a:p>
        </p:txBody>
      </p:sp>
    </p:spTree>
    <p:extLst>
      <p:ext uri="{BB962C8B-B14F-4D97-AF65-F5344CB8AC3E}">
        <p14:creationId xmlns:p14="http://schemas.microsoft.com/office/powerpoint/2010/main" val="7458869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Structurez votre proposition </a:t>
            </a:r>
            <a:r>
              <a:rPr lang="en-GB" dirty="0" smtClean="0">
                <a:solidFill>
                  <a:srgbClr val="006600"/>
                </a:solidFill>
              </a:rPr>
              <a:t>(4/8)</a:t>
            </a:r>
            <a:endParaRPr lang="en-GB" dirty="0">
              <a:solidFill>
                <a:srgbClr val="006600"/>
              </a:solidFill>
            </a:endParaRPr>
          </a:p>
        </p:txBody>
      </p:sp>
      <p:sp>
        <p:nvSpPr>
          <p:cNvPr id="3" name="Content Placeholder 2"/>
          <p:cNvSpPr>
            <a:spLocks noGrp="1"/>
          </p:cNvSpPr>
          <p:nvPr>
            <p:ph idx="1"/>
          </p:nvPr>
        </p:nvSpPr>
        <p:spPr/>
        <p:txBody>
          <a:bodyPr>
            <a:normAutofit/>
          </a:bodyPr>
          <a:lstStyle/>
          <a:p>
            <a:r>
              <a:rPr lang="fr-FR" b="1" dirty="0" smtClean="0">
                <a:solidFill>
                  <a:srgbClr val="006600"/>
                </a:solidFill>
              </a:rPr>
              <a:t>Exemples </a:t>
            </a:r>
            <a:r>
              <a:rPr lang="fr-FR" b="1" dirty="0" smtClean="0">
                <a:solidFill>
                  <a:srgbClr val="006600"/>
                </a:solidFill>
              </a:rPr>
              <a:t>d’objectifs :</a:t>
            </a:r>
            <a:endParaRPr lang="fr-FR" b="1" dirty="0" smtClean="0">
              <a:solidFill>
                <a:srgbClr val="006600"/>
              </a:solidFill>
            </a:endParaRPr>
          </a:p>
          <a:p>
            <a:pPr lvl="1">
              <a:buFont typeface="Wingdings" panose="05000000000000000000" pitchFamily="2" charset="2"/>
              <a:buChar char="§"/>
            </a:pPr>
            <a:r>
              <a:rPr lang="fr-FR" dirty="0" smtClean="0"/>
              <a:t>Acquérir une expertise locale permettant d’offrir un soutien continu et de qualité aux parties prenantes, d’avoir une meilleure connaissance de l’évolution des marchés et politiques et de mieux soutenir le plan d’action FLEGT</a:t>
            </a:r>
            <a:endParaRPr lang="fr-FR" strike="sngStrike" dirty="0" smtClean="0">
              <a:solidFill>
                <a:srgbClr val="FF0000"/>
              </a:solidFill>
            </a:endParaRPr>
          </a:p>
          <a:p>
            <a:pPr lvl="1">
              <a:buFont typeface="Wingdings" panose="05000000000000000000" pitchFamily="2" charset="2"/>
              <a:buChar char="§"/>
            </a:pPr>
            <a:r>
              <a:rPr lang="fr-FR" dirty="0" smtClean="0"/>
              <a:t>Définir et soutenir la mise en œuvre de méthodes pratiques et localement adaptées d’exclusion du bois illégal des chaînes d’approvisionnement</a:t>
            </a:r>
          </a:p>
          <a:p>
            <a:pPr lvl="1">
              <a:buFont typeface="Wingdings" panose="05000000000000000000" pitchFamily="2" charset="2"/>
              <a:buChar char="§"/>
            </a:pPr>
            <a:r>
              <a:rPr lang="fr-FR" dirty="0" smtClean="0"/>
              <a:t>Soutenir une meilleure participation des petites et moyennes entreprises (PME) sur les marchés du bois et des produits dérivés provenant de sources légales vérifiées </a:t>
            </a:r>
            <a:endParaRPr lang="fr-FR"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pPr/>
              <a:t>13</a:t>
            </a:fld>
            <a:endParaRPr lang="zh-TW" altLang="en-US"/>
          </a:p>
        </p:txBody>
      </p:sp>
    </p:spTree>
    <p:extLst>
      <p:ext uri="{BB962C8B-B14F-4D97-AF65-F5344CB8AC3E}">
        <p14:creationId xmlns:p14="http://schemas.microsoft.com/office/powerpoint/2010/main" val="18487486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Structurez votre proposition </a:t>
            </a:r>
            <a:r>
              <a:rPr lang="en-GB" dirty="0" smtClean="0">
                <a:solidFill>
                  <a:srgbClr val="006600"/>
                </a:solidFill>
              </a:rPr>
              <a:t>(5/8)</a:t>
            </a:r>
            <a:endParaRPr lang="en-GB" dirty="0">
              <a:solidFill>
                <a:srgbClr val="006600"/>
              </a:solidFill>
            </a:endParaRPr>
          </a:p>
        </p:txBody>
      </p:sp>
      <p:sp>
        <p:nvSpPr>
          <p:cNvPr id="3" name="Content Placeholder 2"/>
          <p:cNvSpPr>
            <a:spLocks noGrp="1"/>
          </p:cNvSpPr>
          <p:nvPr>
            <p:ph idx="1"/>
          </p:nvPr>
        </p:nvSpPr>
        <p:spPr/>
        <p:txBody>
          <a:bodyPr/>
          <a:lstStyle/>
          <a:p>
            <a:r>
              <a:rPr lang="fr-FR" b="1" dirty="0" smtClean="0">
                <a:solidFill>
                  <a:srgbClr val="006600"/>
                </a:solidFill>
              </a:rPr>
              <a:t>Exemples de groupes </a:t>
            </a:r>
            <a:r>
              <a:rPr lang="fr-FR" b="1" dirty="0" smtClean="0">
                <a:solidFill>
                  <a:srgbClr val="006600"/>
                </a:solidFill>
              </a:rPr>
              <a:t>cibles :</a:t>
            </a:r>
            <a:endParaRPr lang="fr-FR" b="1" dirty="0" smtClean="0">
              <a:solidFill>
                <a:srgbClr val="006600"/>
              </a:solidFill>
            </a:endParaRPr>
          </a:p>
          <a:p>
            <a:pPr lvl="1">
              <a:buFont typeface="Wingdings" panose="05000000000000000000" pitchFamily="2" charset="2"/>
              <a:buChar char="§"/>
            </a:pPr>
            <a:r>
              <a:rPr lang="fr-FR" dirty="0" smtClean="0"/>
              <a:t>Entreprises industrielles (y compris PME) souhaitant dorénavant s’approvisionner auprès de sources légales </a:t>
            </a:r>
          </a:p>
          <a:p>
            <a:pPr lvl="1">
              <a:buFont typeface="Wingdings" panose="05000000000000000000" pitchFamily="2" charset="2"/>
              <a:buChar char="§"/>
            </a:pPr>
            <a:r>
              <a:rPr lang="fr-FR" dirty="0" smtClean="0"/>
              <a:t>Gouvernements souhaitant mettre en place des politiques de soutien d’une telle transition de manière rentable </a:t>
            </a:r>
            <a:endParaRPr lang="fr-FR" strike="sngStrike" dirty="0" smtClean="0"/>
          </a:p>
          <a:p>
            <a:pPr lvl="1">
              <a:buFont typeface="Wingdings" panose="05000000000000000000" pitchFamily="2" charset="2"/>
              <a:buChar char="§"/>
            </a:pPr>
            <a:r>
              <a:rPr lang="fr-FR" dirty="0" smtClean="0"/>
              <a:t>Société civile participant au plan d’action FLEGT </a:t>
            </a:r>
            <a:endParaRPr lang="fr-FR"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pPr/>
              <a:t>14</a:t>
            </a:fld>
            <a:endParaRPr lang="zh-TW" altLang="en-US"/>
          </a:p>
        </p:txBody>
      </p:sp>
    </p:spTree>
    <p:extLst>
      <p:ext uri="{BB962C8B-B14F-4D97-AF65-F5344CB8AC3E}">
        <p14:creationId xmlns:p14="http://schemas.microsoft.com/office/powerpoint/2010/main" val="6873152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Structurez votre proposition </a:t>
            </a:r>
            <a:r>
              <a:rPr lang="en-GB" dirty="0" smtClean="0">
                <a:solidFill>
                  <a:srgbClr val="006600"/>
                </a:solidFill>
              </a:rPr>
              <a:t>(6/8)</a:t>
            </a:r>
            <a:endParaRPr lang="en-GB" dirty="0">
              <a:solidFill>
                <a:srgbClr val="006600"/>
              </a:solidFill>
            </a:endParaRPr>
          </a:p>
        </p:txBody>
      </p:sp>
      <p:sp>
        <p:nvSpPr>
          <p:cNvPr id="3" name="Content Placeholder 2"/>
          <p:cNvSpPr>
            <a:spLocks noGrp="1"/>
          </p:cNvSpPr>
          <p:nvPr>
            <p:ph idx="1"/>
          </p:nvPr>
        </p:nvSpPr>
        <p:spPr>
          <a:xfrm>
            <a:off x="343348" y="2220517"/>
            <a:ext cx="11505304" cy="4272358"/>
          </a:xfrm>
        </p:spPr>
        <p:txBody>
          <a:bodyPr>
            <a:normAutofit fontScale="92500" lnSpcReduction="20000"/>
          </a:bodyPr>
          <a:lstStyle/>
          <a:p>
            <a:r>
              <a:rPr lang="fr-FR" b="1" dirty="0" smtClean="0">
                <a:solidFill>
                  <a:srgbClr val="006600"/>
                </a:solidFill>
              </a:rPr>
              <a:t>Exemples de résultats</a:t>
            </a:r>
          </a:p>
          <a:p>
            <a:pPr lvl="1">
              <a:buFont typeface="Wingdings" panose="05000000000000000000" pitchFamily="2" charset="2"/>
              <a:buChar char="§"/>
            </a:pPr>
            <a:r>
              <a:rPr lang="fr-FR" sz="2600" dirty="0" smtClean="0"/>
              <a:t>Sensibilisation accrue et renforcement des capacités locales à comprendre la pertinence de FLEGT et de l’évolution des marchés pour l’industrie et le commerce, par ex. au moins 20 PME ont participé à une formation concernant les exigences du RB </a:t>
            </a:r>
            <a:r>
              <a:rPr lang="fr-FR" sz="2600" dirty="0" smtClean="0"/>
              <a:t>UE. </a:t>
            </a:r>
            <a:endParaRPr lang="fr-FR" sz="2600" strike="sngStrike" dirty="0" smtClean="0"/>
          </a:p>
          <a:p>
            <a:pPr lvl="1">
              <a:buFont typeface="Wingdings" panose="05000000000000000000" pitchFamily="2" charset="2"/>
              <a:buChar char="§"/>
            </a:pPr>
            <a:r>
              <a:rPr lang="fr-FR" sz="2600" dirty="0" smtClean="0"/>
              <a:t>Meilleure compréhension et transparence accrue des chaînes d’approvisionnement en bois dans les pays APV potentiels et les principaux pays de transformation, par ex. au moins 10 entreprises de pays de transformation ont effectué une schématisation de leur chaîne </a:t>
            </a:r>
            <a:r>
              <a:rPr lang="fr-FR" sz="2600" dirty="0" smtClean="0"/>
              <a:t>d’approvisionnement. </a:t>
            </a:r>
            <a:endParaRPr lang="fr-FR" sz="2600" dirty="0" smtClean="0"/>
          </a:p>
          <a:p>
            <a:pPr lvl="1">
              <a:buFont typeface="Wingdings" panose="05000000000000000000" pitchFamily="2" charset="2"/>
              <a:buChar char="§"/>
            </a:pPr>
            <a:r>
              <a:rPr lang="fr-FR" sz="2600" dirty="0" smtClean="0"/>
              <a:t>Engagement accru du secteur privé dans les pays de production et de transformation pour la mise en œuvre de contrôles des chaînes d’approvisionnement et l’élaboration de systèmes associés de vérification de la légalité dans le secteur </a:t>
            </a:r>
            <a:r>
              <a:rPr lang="fr-FR" sz="2600" dirty="0" smtClean="0"/>
              <a:t>privé. </a:t>
            </a:r>
            <a:endParaRPr lang="fr-FR" sz="2600" dirty="0" smtClean="0"/>
          </a:p>
          <a:p>
            <a:pPr lvl="1">
              <a:buFont typeface="Wingdings" panose="05000000000000000000" pitchFamily="2" charset="2"/>
              <a:buChar char="§"/>
            </a:pPr>
            <a:r>
              <a:rPr lang="fr-FR" sz="2600" dirty="0" smtClean="0"/>
              <a:t>Capacité accrue des PME à effectuer la transition vers le bois </a:t>
            </a:r>
            <a:r>
              <a:rPr lang="fr-FR" sz="2600" dirty="0" smtClean="0"/>
              <a:t>légal ; </a:t>
            </a:r>
            <a:r>
              <a:rPr lang="fr-FR" sz="2600" dirty="0" smtClean="0"/>
              <a:t>par ex. au moins 10 PME sont capables de fournir du bois de source </a:t>
            </a:r>
            <a:r>
              <a:rPr lang="fr-FR" sz="2600" dirty="0" smtClean="0"/>
              <a:t>légale. </a:t>
            </a:r>
            <a:endParaRPr lang="fr-FR" sz="2600"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pPr/>
              <a:t>15</a:t>
            </a:fld>
            <a:endParaRPr lang="zh-TW" altLang="en-US"/>
          </a:p>
        </p:txBody>
      </p:sp>
    </p:spTree>
    <p:extLst>
      <p:ext uri="{BB962C8B-B14F-4D97-AF65-F5344CB8AC3E}">
        <p14:creationId xmlns:p14="http://schemas.microsoft.com/office/powerpoint/2010/main" val="7821656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Structurez votre proposition </a:t>
            </a:r>
            <a:r>
              <a:rPr lang="en-GB" dirty="0" smtClean="0">
                <a:solidFill>
                  <a:srgbClr val="006600"/>
                </a:solidFill>
              </a:rPr>
              <a:t>(7/8)</a:t>
            </a:r>
            <a:endParaRPr lang="en-GB" dirty="0">
              <a:solidFill>
                <a:srgbClr val="006600"/>
              </a:solidFill>
            </a:endParaRPr>
          </a:p>
        </p:txBody>
      </p:sp>
      <p:sp>
        <p:nvSpPr>
          <p:cNvPr id="3" name="Content Placeholder 2"/>
          <p:cNvSpPr>
            <a:spLocks noGrp="1"/>
          </p:cNvSpPr>
          <p:nvPr>
            <p:ph idx="1"/>
          </p:nvPr>
        </p:nvSpPr>
        <p:spPr/>
        <p:txBody>
          <a:bodyPr>
            <a:normAutofit lnSpcReduction="10000"/>
          </a:bodyPr>
          <a:lstStyle/>
          <a:p>
            <a:r>
              <a:rPr lang="fr-FR" b="1" dirty="0" smtClean="0">
                <a:solidFill>
                  <a:srgbClr val="006600"/>
                </a:solidFill>
              </a:rPr>
              <a:t>Exemple de méthodologie</a:t>
            </a:r>
          </a:p>
          <a:p>
            <a:pPr lvl="1">
              <a:buFont typeface="Wingdings" panose="05000000000000000000" pitchFamily="2" charset="2"/>
              <a:buChar char="§"/>
            </a:pPr>
            <a:r>
              <a:rPr lang="fr-FR" b="1" dirty="0" smtClean="0">
                <a:solidFill>
                  <a:srgbClr val="006600"/>
                </a:solidFill>
              </a:rPr>
              <a:t>Action </a:t>
            </a:r>
            <a:r>
              <a:rPr lang="fr-FR" b="1" dirty="0" smtClean="0">
                <a:solidFill>
                  <a:srgbClr val="006600"/>
                </a:solidFill>
              </a:rPr>
              <a:t>1 : </a:t>
            </a:r>
            <a:r>
              <a:rPr lang="fr-FR" dirty="0" smtClean="0"/>
              <a:t>élaboration de mécanismes de contrôle de la chaîne d’approvisionnement. Cette activité sera assurée par des </a:t>
            </a:r>
            <a:r>
              <a:rPr lang="fr-FR" b="1" dirty="0" smtClean="0">
                <a:solidFill>
                  <a:srgbClr val="006600"/>
                </a:solidFill>
              </a:rPr>
              <a:t>travaux de recherche, des études documentaires et des essais pilotes</a:t>
            </a:r>
            <a:r>
              <a:rPr lang="fr-FR" dirty="0" smtClean="0"/>
              <a:t>. Les études documentaires approfondies incluront un </a:t>
            </a:r>
            <a:r>
              <a:rPr lang="fr-FR" dirty="0" smtClean="0"/>
              <a:t>examen :  </a:t>
            </a:r>
            <a:endParaRPr lang="fr-FR" dirty="0" smtClean="0"/>
          </a:p>
          <a:p>
            <a:pPr lvl="2"/>
            <a:r>
              <a:rPr lang="fr-FR" sz="2400" dirty="0" smtClean="0"/>
              <a:t>de la demande de bois légal sur les marchés actuels et émergents dans l’UE (et aux États-Unis) basé sur l’analyse de la législation et des politiques (par ex. politique de passation des marchés publics, politiques d’achats privés, etc.)</a:t>
            </a:r>
          </a:p>
          <a:p>
            <a:pPr lvl="2"/>
            <a:r>
              <a:rPr lang="fr-FR" sz="2400" dirty="0" smtClean="0"/>
              <a:t>des outils et méthodes actuels d’exclusion du bois illégal des chaînes d’approvisionnement en analysant leurs exigences, leur efficacité, leur pertinence pour les produits de production, de transformation et de consommation et leur utilisation actuelle  </a:t>
            </a:r>
          </a:p>
          <a:p>
            <a:endParaRPr lang="en-GB"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pPr/>
              <a:t>16</a:t>
            </a:fld>
            <a:endParaRPr lang="zh-TW" altLang="en-US"/>
          </a:p>
        </p:txBody>
      </p:sp>
    </p:spTree>
    <p:extLst>
      <p:ext uri="{BB962C8B-B14F-4D97-AF65-F5344CB8AC3E}">
        <p14:creationId xmlns:p14="http://schemas.microsoft.com/office/powerpoint/2010/main" val="3309287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97971"/>
            <a:ext cx="12192000" cy="69559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2" cstate="print"/>
          <a:stretch>
            <a:fillRect/>
          </a:stretch>
        </p:blipFill>
        <p:spPr>
          <a:xfrm>
            <a:off x="810503" y="633842"/>
            <a:ext cx="9666549" cy="6091037"/>
          </a:xfrm>
          <a:prstGeom prst="rect">
            <a:avLst/>
          </a:prstGeom>
        </p:spPr>
      </p:pic>
      <p:sp>
        <p:nvSpPr>
          <p:cNvPr id="5" name="TextBox 4"/>
          <p:cNvSpPr txBox="1"/>
          <p:nvPr/>
        </p:nvSpPr>
        <p:spPr>
          <a:xfrm>
            <a:off x="848511" y="172177"/>
            <a:ext cx="4274817" cy="461665"/>
          </a:xfrm>
          <a:prstGeom prst="rect">
            <a:avLst/>
          </a:prstGeom>
          <a:solidFill>
            <a:schemeClr val="accent1">
              <a:lumMod val="40000"/>
              <a:lumOff val="60000"/>
            </a:schemeClr>
          </a:solidFill>
        </p:spPr>
        <p:txBody>
          <a:bodyPr wrap="square" rtlCol="0">
            <a:spAutoFit/>
          </a:bodyPr>
          <a:lstStyle/>
          <a:p>
            <a:r>
              <a:rPr lang="fr-FR" sz="2400" dirty="0" smtClean="0"/>
              <a:t>Exemple de délais d’exécution</a:t>
            </a:r>
            <a:endParaRPr lang="fr-FR" sz="2400"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pPr/>
              <a:t>17</a:t>
            </a:fld>
            <a:endParaRPr lang="zh-TW" altLang="en-US"/>
          </a:p>
        </p:txBody>
      </p:sp>
    </p:spTree>
    <p:extLst>
      <p:ext uri="{BB962C8B-B14F-4D97-AF65-F5344CB8AC3E}">
        <p14:creationId xmlns:p14="http://schemas.microsoft.com/office/powerpoint/2010/main" val="7585722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Structurez votre proposition </a:t>
            </a:r>
            <a:r>
              <a:rPr lang="en-GB" dirty="0" smtClean="0">
                <a:solidFill>
                  <a:srgbClr val="006600"/>
                </a:solidFill>
              </a:rPr>
              <a:t>(8/8)</a:t>
            </a:r>
            <a:endParaRPr lang="en-GB" dirty="0">
              <a:solidFill>
                <a:srgbClr val="006600"/>
              </a:solidFill>
            </a:endParaRPr>
          </a:p>
        </p:txBody>
      </p:sp>
      <p:sp>
        <p:nvSpPr>
          <p:cNvPr id="3" name="Content Placeholder 2"/>
          <p:cNvSpPr>
            <a:spLocks noGrp="1"/>
          </p:cNvSpPr>
          <p:nvPr>
            <p:ph idx="1"/>
          </p:nvPr>
        </p:nvSpPr>
        <p:spPr/>
        <p:txBody>
          <a:bodyPr/>
          <a:lstStyle/>
          <a:p>
            <a:r>
              <a:rPr lang="fr-FR" b="1" dirty="0" smtClean="0">
                <a:solidFill>
                  <a:srgbClr val="006600"/>
                </a:solidFill>
              </a:rPr>
              <a:t>Personnel :</a:t>
            </a:r>
            <a:endParaRPr lang="fr-FR" b="1" dirty="0" smtClean="0">
              <a:solidFill>
                <a:srgbClr val="006600"/>
              </a:solidFill>
            </a:endParaRPr>
          </a:p>
          <a:p>
            <a:pPr lvl="1">
              <a:buFont typeface="Wingdings" panose="05000000000000000000" pitchFamily="2" charset="2"/>
              <a:buChar char="§"/>
            </a:pPr>
            <a:r>
              <a:rPr lang="fr-FR" dirty="0" smtClean="0"/>
              <a:t>Expliquez les exigences en matière de personnel et veillez à ce que la dotation en personnel soit logique (nombre, compétences et qualifications).</a:t>
            </a:r>
          </a:p>
          <a:p>
            <a:r>
              <a:rPr lang="fr-FR" b="1" dirty="0" smtClean="0">
                <a:solidFill>
                  <a:srgbClr val="006600"/>
                </a:solidFill>
              </a:rPr>
              <a:t>Budget</a:t>
            </a:r>
          </a:p>
          <a:p>
            <a:pPr lvl="1">
              <a:buFont typeface="Wingdings" panose="05000000000000000000" pitchFamily="2" charset="2"/>
              <a:buChar char="§"/>
            </a:pPr>
            <a:r>
              <a:rPr lang="fr-FR" dirty="0" smtClean="0"/>
              <a:t>État des coûts </a:t>
            </a:r>
            <a:r>
              <a:rPr lang="fr-FR" dirty="0" smtClean="0"/>
              <a:t>prévus ; </a:t>
            </a:r>
            <a:r>
              <a:rPr lang="fr-FR" dirty="0" smtClean="0"/>
              <a:t>se présente généralement sous la forme d’une feuille de calcul ou d’un tableau où les dépenses sont ventilées par postes/lignes budgétaires et d’une justification du budget expliquant les diverses dépenses. </a:t>
            </a:r>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pPr/>
              <a:t>18</a:t>
            </a:fld>
            <a:endParaRPr lang="zh-TW" altLang="en-US"/>
          </a:p>
        </p:txBody>
      </p:sp>
    </p:spTree>
    <p:extLst>
      <p:ext uri="{BB962C8B-B14F-4D97-AF65-F5344CB8AC3E}">
        <p14:creationId xmlns:p14="http://schemas.microsoft.com/office/powerpoint/2010/main" val="8788190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6" name="Rectangle 5"/>
          <p:cNvSpPr/>
          <p:nvPr/>
        </p:nvSpPr>
        <p:spPr>
          <a:xfrm>
            <a:off x="0" y="-97971"/>
            <a:ext cx="12192000" cy="69559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Content Placeholder 8"/>
          <p:cNvPicPr>
            <a:picLocks noGrp="1" noChangeAspect="1"/>
          </p:cNvPicPr>
          <p:nvPr>
            <p:ph idx="1"/>
          </p:nvPr>
        </p:nvPicPr>
        <p:blipFill rotWithShape="1">
          <a:blip r:embed="rId2" cstate="email">
            <a:extLst>
              <a:ext uri="{28A0092B-C50C-407E-A947-70E740481C1C}">
                <a14:useLocalDpi xmlns:a14="http://schemas.microsoft.com/office/drawing/2010/main"/>
              </a:ext>
            </a:extLst>
          </a:blip>
          <a:srcRect t="3544" b="3657"/>
          <a:stretch/>
        </p:blipFill>
        <p:spPr>
          <a:xfrm>
            <a:off x="1632857" y="500742"/>
            <a:ext cx="9141905" cy="6362720"/>
          </a:xfrm>
          <a:prstGeom prst="rect">
            <a:avLst/>
          </a:prstGeom>
        </p:spPr>
      </p:pic>
      <p:sp>
        <p:nvSpPr>
          <p:cNvPr id="10" name="TextBox 9"/>
          <p:cNvSpPr txBox="1"/>
          <p:nvPr/>
        </p:nvSpPr>
        <p:spPr>
          <a:xfrm>
            <a:off x="1920414" y="188641"/>
            <a:ext cx="3132856" cy="461665"/>
          </a:xfrm>
          <a:prstGeom prst="rect">
            <a:avLst/>
          </a:prstGeom>
          <a:solidFill>
            <a:schemeClr val="accent1">
              <a:lumMod val="40000"/>
              <a:lumOff val="60000"/>
            </a:schemeClr>
          </a:solidFill>
        </p:spPr>
        <p:txBody>
          <a:bodyPr wrap="square" rtlCol="0">
            <a:spAutoFit/>
          </a:bodyPr>
          <a:lstStyle/>
          <a:p>
            <a:r>
              <a:rPr lang="fr-FR" sz="2400" dirty="0" smtClean="0"/>
              <a:t>Exemple de budget</a:t>
            </a:r>
            <a:endParaRPr lang="fr-FR" sz="2400" dirty="0"/>
          </a:p>
        </p:txBody>
      </p:sp>
      <p:sp>
        <p:nvSpPr>
          <p:cNvPr id="3" name="Slide Number Placeholder 2"/>
          <p:cNvSpPr>
            <a:spLocks noGrp="1"/>
          </p:cNvSpPr>
          <p:nvPr>
            <p:ph type="sldNum" sz="quarter" idx="12"/>
          </p:nvPr>
        </p:nvSpPr>
        <p:spPr/>
        <p:txBody>
          <a:bodyPr/>
          <a:lstStyle/>
          <a:p>
            <a:fld id="{F683FC37-21A4-4DC8-A2E1-F50B525F9E8E}" type="slidenum">
              <a:rPr lang="zh-TW" altLang="en-US" smtClean="0"/>
              <a:pPr/>
              <a:t>19</a:t>
            </a:fld>
            <a:endParaRPr lang="zh-TW" altLang="en-US"/>
          </a:p>
        </p:txBody>
      </p:sp>
    </p:spTree>
    <p:extLst>
      <p:ext uri="{BB962C8B-B14F-4D97-AF65-F5344CB8AC3E}">
        <p14:creationId xmlns:p14="http://schemas.microsoft.com/office/powerpoint/2010/main" val="21912319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fr-FR" altLang="zh-TW" b="1" dirty="0" smtClean="0">
                <a:solidFill>
                  <a:srgbClr val="006600"/>
                </a:solidFill>
                <a:latin typeface="+mn-lt"/>
                <a:cs typeface="Arial" panose="020B0604020202020204" pitchFamily="34" charset="0"/>
              </a:rPr>
              <a:t>Règlement Bois de l’UE – Formation des formateurs</a:t>
            </a:r>
            <a:endParaRPr lang="fr-FR" altLang="zh-TW"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fr-FR" altLang="zh-TW" sz="2800" dirty="0" smtClean="0"/>
              <a:t>Élaboration de propositions</a:t>
            </a:r>
            <a:endParaRPr lang="fr-FR" altLang="zh-TW"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pPr/>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Points clés</a:t>
            </a:r>
            <a:endParaRPr lang="fr-FR" dirty="0">
              <a:solidFill>
                <a:srgbClr val="006600"/>
              </a:solidFill>
            </a:endParaRPr>
          </a:p>
        </p:txBody>
      </p:sp>
      <p:sp>
        <p:nvSpPr>
          <p:cNvPr id="3" name="Content Placeholder 2"/>
          <p:cNvSpPr>
            <a:spLocks noGrp="1"/>
          </p:cNvSpPr>
          <p:nvPr>
            <p:ph idx="1"/>
          </p:nvPr>
        </p:nvSpPr>
        <p:spPr/>
        <p:txBody>
          <a:bodyPr>
            <a:normAutofit/>
          </a:bodyPr>
          <a:lstStyle/>
          <a:p>
            <a:r>
              <a:rPr lang="fr-FR" b="1" dirty="0" smtClean="0">
                <a:solidFill>
                  <a:srgbClr val="006600"/>
                </a:solidFill>
              </a:rPr>
              <a:t>Commencez tôt</a:t>
            </a:r>
            <a:r>
              <a:rPr lang="fr-FR" dirty="0" smtClean="0"/>
              <a:t> et n’oubliez pas de l’envoyer avant la date limite</a:t>
            </a:r>
          </a:p>
          <a:p>
            <a:r>
              <a:rPr lang="fr-FR" b="1" dirty="0" smtClean="0">
                <a:solidFill>
                  <a:srgbClr val="006600"/>
                </a:solidFill>
              </a:rPr>
              <a:t>Suivez soigneusement les </a:t>
            </a:r>
            <a:r>
              <a:rPr lang="fr-FR" b="1" dirty="0" smtClean="0">
                <a:solidFill>
                  <a:srgbClr val="006600"/>
                </a:solidFill>
              </a:rPr>
              <a:t>instructions</a:t>
            </a:r>
            <a:r>
              <a:rPr lang="fr-FR" dirty="0" smtClean="0"/>
              <a:t> ; </a:t>
            </a:r>
            <a:r>
              <a:rPr lang="fr-FR" dirty="0" smtClean="0"/>
              <a:t>veillez à répondre à toutes les </a:t>
            </a:r>
            <a:r>
              <a:rPr lang="fr-FR" dirty="0" smtClean="0"/>
              <a:t>questions  </a:t>
            </a:r>
            <a:endParaRPr lang="fr-FR" dirty="0" smtClean="0"/>
          </a:p>
          <a:p>
            <a:r>
              <a:rPr lang="fr-FR" b="1" dirty="0" smtClean="0">
                <a:solidFill>
                  <a:srgbClr val="006600"/>
                </a:solidFill>
              </a:rPr>
              <a:t>Votre proposition  </a:t>
            </a:r>
          </a:p>
          <a:p>
            <a:pPr lvl="1">
              <a:buFont typeface="Wingdings" panose="05000000000000000000" pitchFamily="2" charset="2"/>
              <a:buChar char="§"/>
            </a:pPr>
            <a:r>
              <a:rPr lang="fr-FR" dirty="0" smtClean="0"/>
              <a:t>Elle doit être claire, précise, concise et correctement rédigée</a:t>
            </a:r>
          </a:p>
          <a:p>
            <a:pPr lvl="1">
              <a:buFont typeface="Wingdings" panose="05000000000000000000" pitchFamily="2" charset="2"/>
              <a:buChar char="§"/>
            </a:pPr>
            <a:r>
              <a:rPr lang="fr-FR" dirty="0" smtClean="0"/>
              <a:t>Évitez les jargons, les acronymes, la verbosité</a:t>
            </a:r>
          </a:p>
          <a:p>
            <a:r>
              <a:rPr lang="fr-FR" b="1" dirty="0" smtClean="0">
                <a:solidFill>
                  <a:srgbClr val="006600"/>
                </a:solidFill>
              </a:rPr>
              <a:t>Structurez votre proposition </a:t>
            </a:r>
            <a:r>
              <a:rPr lang="fr-FR" dirty="0" smtClean="0"/>
              <a:t>pour vous assurer de n’omettre aucun élément important </a:t>
            </a:r>
            <a:endParaRPr lang="fr-FR"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pPr/>
              <a:t>20</a:t>
            </a:fld>
            <a:endParaRPr lang="zh-TW" altLang="en-US"/>
          </a:p>
        </p:txBody>
      </p:sp>
    </p:spTree>
    <p:extLst>
      <p:ext uri="{BB962C8B-B14F-4D97-AF65-F5344CB8AC3E}">
        <p14:creationId xmlns:p14="http://schemas.microsoft.com/office/powerpoint/2010/main" val="31900050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solidFill>
                <a:prstClr val="black"/>
              </a:solidFill>
            </a:endParaRPr>
          </a:p>
        </p:txBody>
      </p:sp>
      <p:sp>
        <p:nvSpPr>
          <p:cNvPr id="3" name="Untertitel 2"/>
          <p:cNvSpPr>
            <a:spLocks noGrp="1"/>
          </p:cNvSpPr>
          <p:nvPr>
            <p:ph type="subTitle" idx="1"/>
          </p:nvPr>
        </p:nvSpPr>
        <p:spPr>
          <a:xfrm>
            <a:off x="503584" y="1789047"/>
            <a:ext cx="11360429" cy="1901384"/>
          </a:xfrm>
        </p:spPr>
        <p:txBody>
          <a:bodyPr>
            <a:normAutofit/>
          </a:bodyPr>
          <a:lstStyle/>
          <a:p>
            <a:r>
              <a:rPr lang="fr-FR" dirty="0" smtClean="0">
                <a:cs typeface="Times New Roman" panose="02020603050405020304" pitchFamily="18" charset="0"/>
              </a:rPr>
              <a:t>Les omissions, inexactitudes ou points de vue exprimés dans ce document ne reflètent pas nécessairement les points de vue du BMZ. Par ailleurs, des modifications ont pu être apportées au document initial par les responsables de cette formation. </a:t>
            </a:r>
          </a:p>
          <a:p>
            <a:r>
              <a:rPr lang="fr-FR" dirty="0" smtClean="0">
                <a:cs typeface="Times New Roman" panose="02020603050405020304" pitchFamily="18" charset="0"/>
              </a:rPr>
              <a:t>Le document peut être téléchargé à l’adresse </a:t>
            </a:r>
            <a:r>
              <a:rPr lang="en-US" smtClean="0">
                <a:solidFill>
                  <a:srgbClr val="C00000"/>
                </a:solidFill>
                <a:cs typeface="Times New Roman" panose="02020603050405020304" pitchFamily="18" charset="0"/>
              </a:rPr>
              <a:t>http://</a:t>
            </a:r>
            <a:r>
              <a:rPr lang="en-US" dirty="0" smtClean="0">
                <a:solidFill>
                  <a:srgbClr val="C00000"/>
                </a:solidFill>
                <a:cs typeface="Times New Roman" panose="02020603050405020304" pitchFamily="18" charset="0"/>
              </a:rPr>
              <a:t>capacity4dev.ec.europa.eu/public-</a:t>
            </a:r>
            <a:r>
              <a:rPr lang="en-US" dirty="0" err="1" smtClean="0">
                <a:solidFill>
                  <a:srgbClr val="C00000"/>
                </a:solidFill>
                <a:cs typeface="Times New Roman" panose="02020603050405020304" pitchFamily="18" charset="0"/>
              </a:rPr>
              <a:t>flegt</a:t>
            </a:r>
            <a:r>
              <a:rPr lang="en-US" dirty="0" smtClean="0">
                <a:solidFill>
                  <a:srgbClr val="C00000"/>
                </a:solidFill>
                <a:cs typeface="Times New Roman" panose="02020603050405020304" pitchFamily="18" charset="0"/>
              </a:rPr>
              <a:t>/documents ?</a:t>
            </a:r>
            <a:r>
              <a:rPr lang="en-US" dirty="0" err="1" smtClean="0">
                <a:solidFill>
                  <a:srgbClr val="C00000"/>
                </a:solidFill>
                <a:cs typeface="Times New Roman" panose="02020603050405020304" pitchFamily="18" charset="0"/>
              </a:rPr>
              <a:t>gterm</a:t>
            </a:r>
            <a:r>
              <a:rPr lang="en-US" dirty="0" smtClean="0">
                <a:solidFill>
                  <a:srgbClr val="C00000"/>
                </a:solidFill>
                <a:cs typeface="Times New Roman" panose="02020603050405020304" pitchFamily="18" charset="0"/>
              </a:rPr>
              <a:t>[0</a:t>
            </a:r>
            <a:r>
              <a:rPr lang="en-US" dirty="0">
                <a:solidFill>
                  <a:srgbClr val="C00000"/>
                </a:solidFill>
                <a:cs typeface="Times New Roman" panose="02020603050405020304" pitchFamily="18" charset="0"/>
              </a:rPr>
              <a:t>]=</a:t>
            </a:r>
            <a:r>
              <a:rPr lang="en-US" dirty="0" smtClean="0">
                <a:solidFill>
                  <a:srgbClr val="C00000"/>
                </a:solidFill>
                <a:cs typeface="Times New Roman" panose="02020603050405020304" pitchFamily="18" charset="0"/>
              </a:rPr>
              <a:t>2144</a:t>
            </a:r>
            <a:r>
              <a:rPr lang="en-US" dirty="0" smtClean="0">
                <a:cs typeface="Times New Roman" panose="02020603050405020304" pitchFamily="18" charset="0"/>
              </a:rPr>
              <a:t>.</a:t>
            </a:r>
            <a:endParaRPr lang="de-DE" dirty="0"/>
          </a:p>
        </p:txBody>
      </p:sp>
      <p:sp>
        <p:nvSpPr>
          <p:cNvPr id="4" name="Textfeld 3"/>
          <p:cNvSpPr txBox="1"/>
          <p:nvPr/>
        </p:nvSpPr>
        <p:spPr>
          <a:xfrm>
            <a:off x="503584" y="561411"/>
            <a:ext cx="9263270" cy="1200329"/>
          </a:xfrm>
          <a:prstGeom prst="rect">
            <a:avLst/>
          </a:prstGeom>
          <a:solidFill>
            <a:schemeClr val="bg1"/>
          </a:solidFill>
        </p:spPr>
        <p:txBody>
          <a:bodyPr wrap="square" rtlCol="0">
            <a:spAutoFit/>
          </a:bodyPr>
          <a:lstStyle/>
          <a:p>
            <a:r>
              <a:rPr lang="fr-FR" sz="2400" dirty="0" smtClean="0">
                <a:cs typeface="Times New Roman" panose="02020603050405020304" pitchFamily="18" charset="0"/>
              </a:rPr>
              <a:t>L’élaboration de ce matériel de formation a été financée par le ministère fédéral allemand de la Coopération économique et du Développement (BMZ)</a:t>
            </a:r>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614031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4991" y="3522519"/>
            <a:ext cx="12223733" cy="3335482"/>
          </a:xfrm>
          <a:prstGeom prst="rect">
            <a:avLst/>
          </a:prstGeom>
        </p:spPr>
      </p:pic>
      <p:sp>
        <p:nvSpPr>
          <p:cNvPr id="5123" name="Rectangle 14"/>
          <p:cNvSpPr>
            <a:spLocks noGrp="1" noChangeArrowheads="1"/>
          </p:cNvSpPr>
          <p:nvPr>
            <p:ph type="title"/>
          </p:nvPr>
        </p:nvSpPr>
        <p:spPr/>
        <p:txBody>
          <a:bodyPr/>
          <a:lstStyle/>
          <a:p>
            <a:r>
              <a:rPr lang="fr-FR" dirty="0" smtClean="0">
                <a:solidFill>
                  <a:srgbClr val="006600"/>
                </a:solidFill>
              </a:rPr>
              <a:t>Introduction</a:t>
            </a:r>
          </a:p>
        </p:txBody>
      </p:sp>
      <p:sp>
        <p:nvSpPr>
          <p:cNvPr id="5124" name="Rectangle 15"/>
          <p:cNvSpPr>
            <a:spLocks noGrp="1" noChangeArrowheads="1"/>
          </p:cNvSpPr>
          <p:nvPr>
            <p:ph idx="1"/>
          </p:nvPr>
        </p:nvSpPr>
        <p:spPr/>
        <p:txBody>
          <a:bodyPr>
            <a:normAutofit/>
          </a:bodyPr>
          <a:lstStyle/>
          <a:p>
            <a:pPr marL="0" indent="0">
              <a:buNone/>
            </a:pPr>
            <a:r>
              <a:rPr lang="fr-FR" b="1" dirty="0" smtClean="0">
                <a:solidFill>
                  <a:srgbClr val="006600"/>
                </a:solidFill>
              </a:rPr>
              <a:t>Objectif :</a:t>
            </a:r>
            <a:endParaRPr lang="fr-FR" b="1" dirty="0" smtClean="0">
              <a:solidFill>
                <a:srgbClr val="006600"/>
              </a:solidFill>
            </a:endParaRPr>
          </a:p>
          <a:p>
            <a:r>
              <a:rPr lang="fr-FR" b="1" dirty="0" smtClean="0">
                <a:solidFill>
                  <a:srgbClr val="006600"/>
                </a:solidFill>
              </a:rPr>
              <a:t>Aider </a:t>
            </a:r>
            <a:r>
              <a:rPr lang="fr-FR" dirty="0" smtClean="0"/>
              <a:t>les formateurs et les organisations clés à rédiger des propositions et à trouver un financement pour leurs futurs programmes de renforcement des capacités et de formation. </a:t>
            </a:r>
          </a:p>
          <a:p>
            <a:r>
              <a:rPr lang="fr-FR" b="1" dirty="0" smtClean="0">
                <a:solidFill>
                  <a:srgbClr val="006600"/>
                </a:solidFill>
              </a:rPr>
              <a:t>Donner des conseils généraux </a:t>
            </a:r>
            <a:r>
              <a:rPr lang="fr-FR" dirty="0" smtClean="0"/>
              <a:t>pour les demandes de subventions et la rédaction de propositions. </a:t>
            </a:r>
          </a:p>
          <a:p>
            <a:endParaRPr lang="en-US" dirty="0" smtClean="0"/>
          </a:p>
        </p:txBody>
      </p:sp>
      <p:sp>
        <p:nvSpPr>
          <p:cNvPr id="3" name="Slide Number Placeholder 2"/>
          <p:cNvSpPr>
            <a:spLocks noGrp="1"/>
          </p:cNvSpPr>
          <p:nvPr>
            <p:ph type="sldNum" sz="quarter" idx="12"/>
          </p:nvPr>
        </p:nvSpPr>
        <p:spPr/>
        <p:txBody>
          <a:bodyPr/>
          <a:lstStyle/>
          <a:p>
            <a:fld id="{F683FC37-21A4-4DC8-A2E1-F50B525F9E8E}" type="slidenum">
              <a:rPr lang="zh-TW" altLang="en-US" smtClean="0"/>
              <a:pPr/>
              <a:t>3</a:t>
            </a:fld>
            <a:endParaRPr lang="zh-TW" altLang="en-US"/>
          </a:p>
        </p:txBody>
      </p:sp>
    </p:spTree>
    <p:extLst>
      <p:ext uri="{BB962C8B-B14F-4D97-AF65-F5344CB8AC3E}">
        <p14:creationId xmlns:p14="http://schemas.microsoft.com/office/powerpoint/2010/main" val="13268526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Processus de gestion</a:t>
            </a:r>
            <a:endParaRPr lang="fr-FR" dirty="0">
              <a:solidFill>
                <a:srgbClr val="006600"/>
              </a:solidFill>
            </a:endParaRPr>
          </a:p>
        </p:txBody>
      </p:sp>
      <p:sp>
        <p:nvSpPr>
          <p:cNvPr id="5" name="TextBox 4"/>
          <p:cNvSpPr txBox="1"/>
          <p:nvPr/>
        </p:nvSpPr>
        <p:spPr>
          <a:xfrm>
            <a:off x="2547585" y="2217393"/>
            <a:ext cx="2253015" cy="1200329"/>
          </a:xfrm>
          <a:prstGeom prst="rect">
            <a:avLst/>
          </a:prstGeom>
          <a:solidFill>
            <a:schemeClr val="accent1">
              <a:lumMod val="40000"/>
              <a:lumOff val="60000"/>
            </a:schemeClr>
          </a:solidFill>
          <a:ln w="19050">
            <a:noFill/>
          </a:ln>
        </p:spPr>
        <p:txBody>
          <a:bodyPr wrap="square" rtlCol="0">
            <a:spAutoFit/>
          </a:bodyPr>
          <a:lstStyle/>
          <a:p>
            <a:r>
              <a:rPr lang="fr-FR" dirty="0" smtClean="0"/>
              <a:t>Identifier de potentiels </a:t>
            </a:r>
            <a:r>
              <a:rPr lang="fr-FR" dirty="0" smtClean="0"/>
              <a:t>donateurs</a:t>
            </a:r>
            <a:r>
              <a:rPr lang="fr-FR" dirty="0" smtClean="0"/>
              <a:t>/ sources de subventions</a:t>
            </a:r>
            <a:endParaRPr lang="fr-FR" dirty="0"/>
          </a:p>
        </p:txBody>
      </p:sp>
      <p:sp>
        <p:nvSpPr>
          <p:cNvPr id="7" name="TextBox 6"/>
          <p:cNvSpPr txBox="1"/>
          <p:nvPr/>
        </p:nvSpPr>
        <p:spPr>
          <a:xfrm>
            <a:off x="2517087" y="4007402"/>
            <a:ext cx="2149042" cy="646331"/>
          </a:xfrm>
          <a:prstGeom prst="rect">
            <a:avLst/>
          </a:prstGeom>
          <a:solidFill>
            <a:schemeClr val="accent1">
              <a:lumMod val="40000"/>
              <a:lumOff val="60000"/>
            </a:schemeClr>
          </a:solidFill>
          <a:ln w="19050">
            <a:noFill/>
          </a:ln>
        </p:spPr>
        <p:txBody>
          <a:bodyPr wrap="square" rtlCol="0">
            <a:spAutoFit/>
          </a:bodyPr>
          <a:lstStyle/>
          <a:p>
            <a:r>
              <a:rPr lang="fr-FR" dirty="0" smtClean="0"/>
              <a:t>Élaborer/</a:t>
            </a:r>
            <a:r>
              <a:rPr lang="fr-FR" dirty="0" smtClean="0">
                <a:solidFill>
                  <a:srgbClr val="FF0000"/>
                </a:solidFill>
              </a:rPr>
              <a:t>améliorer</a:t>
            </a:r>
            <a:r>
              <a:rPr lang="fr-FR" dirty="0" smtClean="0"/>
              <a:t> la proposition</a:t>
            </a:r>
            <a:endParaRPr lang="fr-FR" dirty="0"/>
          </a:p>
        </p:txBody>
      </p:sp>
      <p:sp>
        <p:nvSpPr>
          <p:cNvPr id="8" name="TextBox 7"/>
          <p:cNvSpPr txBox="1"/>
          <p:nvPr/>
        </p:nvSpPr>
        <p:spPr>
          <a:xfrm>
            <a:off x="2576052" y="5969355"/>
            <a:ext cx="1876026" cy="646331"/>
          </a:xfrm>
          <a:prstGeom prst="rect">
            <a:avLst/>
          </a:prstGeom>
          <a:solidFill>
            <a:schemeClr val="accent1">
              <a:lumMod val="40000"/>
              <a:lumOff val="60000"/>
            </a:schemeClr>
          </a:solidFill>
          <a:ln w="19050">
            <a:noFill/>
          </a:ln>
        </p:spPr>
        <p:txBody>
          <a:bodyPr wrap="square" rtlCol="0">
            <a:spAutoFit/>
          </a:bodyPr>
          <a:lstStyle/>
          <a:p>
            <a:r>
              <a:rPr lang="fr-FR" dirty="0" smtClean="0"/>
              <a:t>(</a:t>
            </a:r>
            <a:r>
              <a:rPr lang="fr-FR" dirty="0" err="1" smtClean="0">
                <a:solidFill>
                  <a:srgbClr val="FF0000"/>
                </a:solidFill>
              </a:rPr>
              <a:t>Re</a:t>
            </a:r>
            <a:r>
              <a:rPr lang="fr-FR" dirty="0" smtClean="0">
                <a:solidFill>
                  <a:srgbClr val="FF0000"/>
                </a:solidFill>
              </a:rPr>
              <a:t>-)</a:t>
            </a:r>
            <a:r>
              <a:rPr lang="fr-FR" dirty="0" smtClean="0"/>
              <a:t>présenter la proposition</a:t>
            </a:r>
            <a:endParaRPr lang="fr-FR" dirty="0"/>
          </a:p>
        </p:txBody>
      </p:sp>
      <p:sp>
        <p:nvSpPr>
          <p:cNvPr id="9" name="TextBox 8"/>
          <p:cNvSpPr txBox="1"/>
          <p:nvPr/>
        </p:nvSpPr>
        <p:spPr>
          <a:xfrm>
            <a:off x="6192957" y="4802063"/>
            <a:ext cx="1875278" cy="923330"/>
          </a:xfrm>
          <a:prstGeom prst="rect">
            <a:avLst/>
          </a:prstGeom>
          <a:solidFill>
            <a:schemeClr val="accent1">
              <a:lumMod val="40000"/>
              <a:lumOff val="60000"/>
            </a:schemeClr>
          </a:solidFill>
          <a:ln w="19050">
            <a:noFill/>
          </a:ln>
        </p:spPr>
        <p:txBody>
          <a:bodyPr wrap="square" rtlCol="0">
            <a:spAutoFit/>
          </a:bodyPr>
          <a:lstStyle/>
          <a:p>
            <a:r>
              <a:rPr lang="fr-FR" dirty="0" smtClean="0"/>
              <a:t>Gérer les fonds et réaliser les activités</a:t>
            </a:r>
            <a:endParaRPr lang="fr-FR" dirty="0"/>
          </a:p>
        </p:txBody>
      </p:sp>
      <p:sp>
        <p:nvSpPr>
          <p:cNvPr id="10" name="TextBox 9"/>
          <p:cNvSpPr txBox="1"/>
          <p:nvPr/>
        </p:nvSpPr>
        <p:spPr>
          <a:xfrm>
            <a:off x="6228223" y="3180723"/>
            <a:ext cx="1476941" cy="923330"/>
          </a:xfrm>
          <a:prstGeom prst="rect">
            <a:avLst/>
          </a:prstGeom>
          <a:solidFill>
            <a:schemeClr val="accent1">
              <a:lumMod val="40000"/>
              <a:lumOff val="60000"/>
            </a:schemeClr>
          </a:solidFill>
          <a:ln w="19050">
            <a:noFill/>
          </a:ln>
        </p:spPr>
        <p:txBody>
          <a:bodyPr wrap="square" rtlCol="0">
            <a:spAutoFit/>
          </a:bodyPr>
          <a:lstStyle/>
          <a:p>
            <a:r>
              <a:rPr lang="fr-FR" dirty="0" smtClean="0"/>
              <a:t>Rendre compte aux </a:t>
            </a:r>
            <a:r>
              <a:rPr lang="fr-FR" dirty="0" smtClean="0"/>
              <a:t>donateurs</a:t>
            </a:r>
            <a:endParaRPr lang="fr-FR" dirty="0"/>
          </a:p>
        </p:txBody>
      </p:sp>
      <p:sp>
        <p:nvSpPr>
          <p:cNvPr id="11" name="TextBox 10"/>
          <p:cNvSpPr txBox="1"/>
          <p:nvPr/>
        </p:nvSpPr>
        <p:spPr>
          <a:xfrm>
            <a:off x="4815838" y="6154020"/>
            <a:ext cx="1342915" cy="369332"/>
          </a:xfrm>
          <a:prstGeom prst="rect">
            <a:avLst/>
          </a:prstGeom>
          <a:noFill/>
          <a:ln w="12700">
            <a:solidFill>
              <a:srgbClr val="FF0000"/>
            </a:solidFill>
          </a:ln>
        </p:spPr>
        <p:txBody>
          <a:bodyPr wrap="square" rtlCol="0">
            <a:spAutoFit/>
          </a:bodyPr>
          <a:lstStyle/>
          <a:p>
            <a:r>
              <a:rPr lang="fr-FR" dirty="0" smtClean="0"/>
              <a:t>acceptation</a:t>
            </a:r>
            <a:endParaRPr lang="fr-FR" dirty="0"/>
          </a:p>
        </p:txBody>
      </p:sp>
      <p:sp>
        <p:nvSpPr>
          <p:cNvPr id="12" name="TextBox 11"/>
          <p:cNvSpPr txBox="1"/>
          <p:nvPr/>
        </p:nvSpPr>
        <p:spPr>
          <a:xfrm>
            <a:off x="831656" y="5887007"/>
            <a:ext cx="1359720" cy="369332"/>
          </a:xfrm>
          <a:prstGeom prst="rect">
            <a:avLst/>
          </a:prstGeom>
          <a:noFill/>
          <a:ln w="12700">
            <a:solidFill>
              <a:srgbClr val="FF0000"/>
            </a:solidFill>
          </a:ln>
        </p:spPr>
        <p:txBody>
          <a:bodyPr wrap="square" rtlCol="0">
            <a:spAutoFit/>
          </a:bodyPr>
          <a:lstStyle/>
          <a:p>
            <a:r>
              <a:rPr lang="fr-FR" dirty="0" smtClean="0"/>
              <a:t>Rejet</a:t>
            </a:r>
            <a:endParaRPr lang="fr-FR" dirty="0"/>
          </a:p>
        </p:txBody>
      </p:sp>
      <p:cxnSp>
        <p:nvCxnSpPr>
          <p:cNvPr id="18" name="Straight Arrow Connector 17"/>
          <p:cNvCxnSpPr/>
          <p:nvPr/>
        </p:nvCxnSpPr>
        <p:spPr>
          <a:xfrm>
            <a:off x="3447427" y="4653733"/>
            <a:ext cx="0" cy="131562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8" idx="3"/>
          </p:cNvCxnSpPr>
          <p:nvPr/>
        </p:nvCxnSpPr>
        <p:spPr>
          <a:xfrm flipV="1">
            <a:off x="4452078" y="5481496"/>
            <a:ext cx="1740880" cy="811025"/>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9" idx="0"/>
          </p:cNvCxnSpPr>
          <p:nvPr/>
        </p:nvCxnSpPr>
        <p:spPr>
          <a:xfrm flipH="1" flipV="1">
            <a:off x="6985046" y="3859071"/>
            <a:ext cx="145550" cy="94299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4" name="Elbow Connector 23"/>
          <p:cNvCxnSpPr>
            <a:stCxn id="8" idx="1"/>
          </p:cNvCxnSpPr>
          <p:nvPr/>
        </p:nvCxnSpPr>
        <p:spPr>
          <a:xfrm rot="10800000">
            <a:off x="2304528" y="2540569"/>
            <a:ext cx="271524" cy="3751953"/>
          </a:xfrm>
          <a:prstGeom prst="bentConnector2">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6" name="Elbow Connector 25"/>
          <p:cNvCxnSpPr>
            <a:endCxn id="5" idx="1"/>
          </p:cNvCxnSpPr>
          <p:nvPr/>
        </p:nvCxnSpPr>
        <p:spPr>
          <a:xfrm rot="16200000" flipH="1">
            <a:off x="2305463" y="2575435"/>
            <a:ext cx="277007" cy="207238"/>
          </a:xfrm>
          <a:prstGeom prst="bentConnector2">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3447427" y="2851918"/>
            <a:ext cx="14492" cy="1167291"/>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fld id="{F683FC37-21A4-4DC8-A2E1-F50B525F9E8E}" type="slidenum">
              <a:rPr lang="zh-TW" altLang="en-US" smtClean="0"/>
              <a:pPr/>
              <a:t>4</a:t>
            </a:fld>
            <a:endParaRPr lang="zh-TW" altLang="en-US"/>
          </a:p>
        </p:txBody>
      </p:sp>
    </p:spTree>
    <p:extLst>
      <p:ext uri="{BB962C8B-B14F-4D97-AF65-F5344CB8AC3E}">
        <p14:creationId xmlns:p14="http://schemas.microsoft.com/office/powerpoint/2010/main" val="39903432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Identifier des </a:t>
            </a:r>
            <a:r>
              <a:rPr lang="fr-FR" dirty="0" smtClean="0">
                <a:solidFill>
                  <a:srgbClr val="006600"/>
                </a:solidFill>
              </a:rPr>
              <a:t>donateurs </a:t>
            </a:r>
            <a:r>
              <a:rPr lang="fr-FR" dirty="0" smtClean="0">
                <a:solidFill>
                  <a:srgbClr val="006600"/>
                </a:solidFill>
              </a:rPr>
              <a:t>potentiels</a:t>
            </a:r>
            <a:endParaRPr lang="fr-FR" dirty="0">
              <a:solidFill>
                <a:srgbClr val="006600"/>
              </a:solidFill>
            </a:endParaRPr>
          </a:p>
        </p:txBody>
      </p:sp>
      <p:sp>
        <p:nvSpPr>
          <p:cNvPr id="3" name="Content Placeholder 2"/>
          <p:cNvSpPr>
            <a:spLocks noGrp="1"/>
          </p:cNvSpPr>
          <p:nvPr>
            <p:ph idx="1"/>
          </p:nvPr>
        </p:nvSpPr>
        <p:spPr>
          <a:xfrm>
            <a:off x="343348" y="2220517"/>
            <a:ext cx="11505304" cy="4300204"/>
          </a:xfrm>
        </p:spPr>
        <p:txBody>
          <a:bodyPr>
            <a:normAutofit/>
          </a:bodyPr>
          <a:lstStyle/>
          <a:p>
            <a:r>
              <a:rPr lang="fr-FR" sz="2400" dirty="0" smtClean="0"/>
              <a:t>Contactez des </a:t>
            </a:r>
            <a:r>
              <a:rPr lang="fr-FR" sz="2400" dirty="0" smtClean="0"/>
              <a:t>donateurs </a:t>
            </a:r>
            <a:r>
              <a:rPr lang="fr-FR" sz="2400" dirty="0" smtClean="0"/>
              <a:t>potentiels, notamment ceux dont la mission et les programmes correspondent à vos activités. </a:t>
            </a:r>
          </a:p>
          <a:p>
            <a:pPr lvl="1">
              <a:buFont typeface="Wingdings" panose="05000000000000000000" pitchFamily="2" charset="2"/>
              <a:buChar char="§"/>
            </a:pPr>
            <a:r>
              <a:rPr lang="fr-FR" dirty="0" smtClean="0"/>
              <a:t>donateurs </a:t>
            </a:r>
            <a:r>
              <a:rPr lang="fr-FR" dirty="0" smtClean="0"/>
              <a:t>actuels</a:t>
            </a:r>
          </a:p>
          <a:p>
            <a:pPr lvl="1">
              <a:buFont typeface="Wingdings" panose="05000000000000000000" pitchFamily="2" charset="2"/>
              <a:buChar char="§"/>
            </a:pPr>
            <a:r>
              <a:rPr lang="fr-FR" dirty="0" smtClean="0"/>
              <a:t>Trustees</a:t>
            </a:r>
          </a:p>
          <a:p>
            <a:pPr lvl="1">
              <a:buFont typeface="Wingdings" panose="05000000000000000000" pitchFamily="2" charset="2"/>
              <a:buChar char="§"/>
            </a:pPr>
            <a:r>
              <a:rPr lang="fr-FR" dirty="0" smtClean="0"/>
              <a:t>Internet</a:t>
            </a:r>
          </a:p>
          <a:p>
            <a:pPr lvl="1">
              <a:buFont typeface="Wingdings" panose="05000000000000000000" pitchFamily="2" charset="2"/>
              <a:buChar char="§"/>
            </a:pPr>
            <a:r>
              <a:rPr lang="fr-FR" dirty="0" smtClean="0"/>
              <a:t>Organisations partenaires</a:t>
            </a:r>
          </a:p>
          <a:p>
            <a:pPr lvl="1">
              <a:buFont typeface="Wingdings" panose="05000000000000000000" pitchFamily="2" charset="2"/>
              <a:buChar char="§"/>
            </a:pPr>
            <a:r>
              <a:rPr lang="fr-FR" dirty="0" smtClean="0"/>
              <a:t>Amis ou parents</a:t>
            </a:r>
          </a:p>
          <a:p>
            <a:r>
              <a:rPr lang="fr-FR" sz="2400" dirty="0" smtClean="0"/>
              <a:t>Il est toujours bon de commencer par vos </a:t>
            </a:r>
            <a:r>
              <a:rPr lang="fr-FR" sz="2400" dirty="0" smtClean="0"/>
              <a:t>donateurs </a:t>
            </a:r>
            <a:r>
              <a:rPr lang="fr-FR" sz="2400" dirty="0" smtClean="0"/>
              <a:t>actuels car vous avez déjà établi des liens avec eux. </a:t>
            </a:r>
          </a:p>
          <a:p>
            <a:r>
              <a:rPr lang="fr-FR" sz="2400" dirty="0" smtClean="0"/>
              <a:t>Vérifiez s’ils ont de nouveaux programmes correspondant à la mission et </a:t>
            </a:r>
            <a:r>
              <a:rPr lang="fr-FR" sz="2400" dirty="0" smtClean="0"/>
              <a:t>à l’objectif </a:t>
            </a:r>
            <a:r>
              <a:rPr lang="fr-FR" sz="2400" dirty="0" smtClean="0"/>
              <a:t>de votre organisation. </a:t>
            </a:r>
            <a:endParaRPr lang="fr-FR" sz="2400"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pPr/>
              <a:t>5</a:t>
            </a:fld>
            <a:endParaRPr lang="zh-TW" altLang="en-US"/>
          </a:p>
        </p:txBody>
      </p:sp>
    </p:spTree>
    <p:extLst>
      <p:ext uri="{BB962C8B-B14F-4D97-AF65-F5344CB8AC3E}">
        <p14:creationId xmlns:p14="http://schemas.microsoft.com/office/powerpoint/2010/main" val="11804927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dirty="0" smtClean="0">
                <a:solidFill>
                  <a:srgbClr val="006600"/>
                </a:solidFill>
              </a:rPr>
              <a:t>Sources potentielles de financement (1/2)</a:t>
            </a:r>
            <a:endParaRPr lang="fr-FR" dirty="0"/>
          </a:p>
        </p:txBody>
      </p:sp>
      <p:sp>
        <p:nvSpPr>
          <p:cNvPr id="3" name="Content Placeholder 2"/>
          <p:cNvSpPr>
            <a:spLocks noGrp="1"/>
          </p:cNvSpPr>
          <p:nvPr>
            <p:ph idx="1"/>
          </p:nvPr>
        </p:nvSpPr>
        <p:spPr/>
        <p:txBody>
          <a:bodyPr>
            <a:normAutofit lnSpcReduction="10000"/>
          </a:bodyPr>
          <a:lstStyle/>
          <a:p>
            <a:r>
              <a:rPr lang="fr-FR" b="1" dirty="0" smtClean="0">
                <a:solidFill>
                  <a:srgbClr val="006600"/>
                </a:solidFill>
              </a:rPr>
              <a:t>États membres de l’UE </a:t>
            </a:r>
          </a:p>
          <a:p>
            <a:pPr lvl="1"/>
            <a:r>
              <a:rPr lang="fr-FR" sz="2600" dirty="0" smtClean="0"/>
              <a:t>Assistance technique, renforcement des capacités, facilitation </a:t>
            </a:r>
          </a:p>
          <a:p>
            <a:r>
              <a:rPr lang="fr-FR" b="1" dirty="0" smtClean="0">
                <a:solidFill>
                  <a:srgbClr val="006600"/>
                </a:solidFill>
              </a:rPr>
              <a:t>La délégation de l’UE dans votre pays</a:t>
            </a:r>
          </a:p>
          <a:p>
            <a:pPr lvl="1"/>
            <a:r>
              <a:rPr lang="fr-FR" sz="2600" dirty="0" smtClean="0"/>
              <a:t>Peut disposer de fonds (certains appels à propositions de l’UE sont gérés par elles) ou connaître des sources potentielles de financement. </a:t>
            </a:r>
          </a:p>
          <a:p>
            <a:r>
              <a:rPr lang="fr-FR" dirty="0" smtClean="0"/>
              <a:t> </a:t>
            </a:r>
            <a:r>
              <a:rPr lang="fr-FR" b="1" dirty="0" smtClean="0">
                <a:solidFill>
                  <a:srgbClr val="006600"/>
                </a:solidFill>
              </a:rPr>
              <a:t>Instrument FLEGT de l’IFE</a:t>
            </a:r>
          </a:p>
          <a:p>
            <a:pPr lvl="1"/>
            <a:r>
              <a:rPr lang="fr-FR" sz="2600" dirty="0" smtClean="0"/>
              <a:t>Met son expertise au service des pays partenaires, de l’UE et des États membres de l’UE</a:t>
            </a:r>
          </a:p>
          <a:p>
            <a:pPr lvl="1"/>
            <a:r>
              <a:rPr lang="fr-FR" sz="2600" dirty="0" smtClean="0"/>
              <a:t>IFE </a:t>
            </a:r>
            <a:r>
              <a:rPr lang="fr-FR" sz="2600" dirty="0" smtClean="0"/>
              <a:t>Asie : </a:t>
            </a:r>
            <a:r>
              <a:rPr lang="fr-FR" sz="2600" dirty="0" smtClean="0"/>
              <a:t>programme de soutien régional FLEGT UE en Asie</a:t>
            </a:r>
            <a:endParaRPr lang="fr-FR" sz="2600"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pPr/>
              <a:t>6</a:t>
            </a:fld>
            <a:endParaRPr lang="zh-TW" altLang="en-US"/>
          </a:p>
        </p:txBody>
      </p:sp>
    </p:spTree>
    <p:extLst>
      <p:ext uri="{BB962C8B-B14F-4D97-AF65-F5344CB8AC3E}">
        <p14:creationId xmlns:p14="http://schemas.microsoft.com/office/powerpoint/2010/main" val="18605975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Sources potentielles de financement </a:t>
            </a:r>
            <a:r>
              <a:rPr lang="en-GB" dirty="0" smtClean="0">
                <a:solidFill>
                  <a:srgbClr val="006600"/>
                </a:solidFill>
              </a:rPr>
              <a:t>(2/2</a:t>
            </a:r>
            <a:r>
              <a:rPr lang="en-GB" dirty="0">
                <a:solidFill>
                  <a:srgbClr val="006600"/>
                </a:solidFill>
              </a:rPr>
              <a:t>)</a:t>
            </a:r>
            <a:endParaRPr lang="en-GB" dirty="0"/>
          </a:p>
        </p:txBody>
      </p:sp>
      <p:sp>
        <p:nvSpPr>
          <p:cNvPr id="3" name="Content Placeholder 2"/>
          <p:cNvSpPr>
            <a:spLocks noGrp="1"/>
          </p:cNvSpPr>
          <p:nvPr>
            <p:ph idx="1"/>
          </p:nvPr>
        </p:nvSpPr>
        <p:spPr/>
        <p:txBody>
          <a:bodyPr>
            <a:normAutofit lnSpcReduction="10000"/>
          </a:bodyPr>
          <a:lstStyle/>
          <a:p>
            <a:r>
              <a:rPr lang="fr-FR" b="1" dirty="0" smtClean="0">
                <a:solidFill>
                  <a:srgbClr val="006600"/>
                </a:solidFill>
              </a:rPr>
              <a:t>Programme UE FAO FLEGT</a:t>
            </a:r>
          </a:p>
          <a:p>
            <a:pPr lvl="1"/>
            <a:r>
              <a:rPr lang="fr-FR" altLang="fr-FR" dirty="0" smtClean="0"/>
              <a:t>Soutien de projets dans des pays ayant conclu ou non des </a:t>
            </a:r>
            <a:r>
              <a:rPr lang="fr-FR" altLang="fr-FR" dirty="0" smtClean="0"/>
              <a:t>APV : </a:t>
            </a:r>
            <a:r>
              <a:rPr lang="fr-FR" altLang="fr-FR" dirty="0" smtClean="0"/>
              <a:t>aide à la mise en pratique du plan d’action FLEGT par des groupes de parties prenantes locales dans les pays en développement</a:t>
            </a:r>
          </a:p>
          <a:p>
            <a:pPr lvl="1"/>
            <a:r>
              <a:rPr lang="fr-FR" altLang="fr-FR" dirty="0" smtClean="0"/>
              <a:t>Services </a:t>
            </a:r>
            <a:r>
              <a:rPr lang="fr-FR" altLang="fr-FR" dirty="0" smtClean="0"/>
              <a:t>d’information : </a:t>
            </a:r>
            <a:r>
              <a:rPr lang="fr-FR" altLang="fr-FR" dirty="0" smtClean="0"/>
              <a:t>meilleure disponibilité d’informations liées au FLEGT et amélioration des connaissances et expériences des groupes de parties prenantes locales</a:t>
            </a:r>
          </a:p>
          <a:p>
            <a:pPr lvl="1"/>
            <a:r>
              <a:rPr lang="fr-FR" altLang="fr-FR" dirty="0" smtClean="0"/>
              <a:t>Aide directe et appels à propositions (gouvernements, ONG et secteur privé admissible)</a:t>
            </a:r>
          </a:p>
          <a:p>
            <a:pPr lvl="1"/>
            <a:r>
              <a:rPr lang="fr-FR" altLang="fr-FR" dirty="0" smtClean="0"/>
              <a:t>Pour en savoir </a:t>
            </a:r>
            <a:r>
              <a:rPr lang="fr-FR" altLang="fr-FR" dirty="0" smtClean="0"/>
              <a:t>plus : </a:t>
            </a:r>
            <a:r>
              <a:rPr lang="fr-FR" altLang="fr-FR" dirty="0" smtClean="0">
                <a:hlinkClick r:id="rId3"/>
              </a:rPr>
              <a:t>http ://</a:t>
            </a:r>
            <a:r>
              <a:rPr lang="fr-FR" altLang="fr-FR" dirty="0" smtClean="0">
                <a:hlinkClick r:id="rId3"/>
              </a:rPr>
              <a:t>www.fao.org/forestry/eu-flegt/en/</a:t>
            </a:r>
            <a:r>
              <a:rPr lang="fr-FR" altLang="fr-FR" dirty="0" smtClean="0"/>
              <a:t> </a:t>
            </a:r>
            <a:endParaRPr lang="fr-FR" altLang="fr-FR"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pPr/>
              <a:t>7</a:t>
            </a:fld>
            <a:endParaRPr lang="zh-TW" altLang="en-US"/>
          </a:p>
        </p:txBody>
      </p:sp>
    </p:spTree>
    <p:extLst>
      <p:ext uri="{BB962C8B-B14F-4D97-AF65-F5344CB8AC3E}">
        <p14:creationId xmlns:p14="http://schemas.microsoft.com/office/powerpoint/2010/main" val="27891367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Rédaction de propositions </a:t>
            </a:r>
            <a:r>
              <a:rPr lang="en-GB" dirty="0" smtClean="0">
                <a:solidFill>
                  <a:srgbClr val="006600"/>
                </a:solidFill>
              </a:rPr>
              <a:t>(1/2)</a:t>
            </a:r>
            <a:endParaRPr lang="en-GB" dirty="0">
              <a:solidFill>
                <a:srgbClr val="006600"/>
              </a:solidFill>
            </a:endParaRPr>
          </a:p>
        </p:txBody>
      </p:sp>
      <p:sp>
        <p:nvSpPr>
          <p:cNvPr id="3" name="Content Placeholder 2"/>
          <p:cNvSpPr>
            <a:spLocks noGrp="1"/>
          </p:cNvSpPr>
          <p:nvPr>
            <p:ph idx="1"/>
          </p:nvPr>
        </p:nvSpPr>
        <p:spPr>
          <a:xfrm>
            <a:off x="343348" y="2206625"/>
            <a:ext cx="10515600" cy="4709120"/>
          </a:xfrm>
        </p:spPr>
        <p:txBody>
          <a:bodyPr>
            <a:normAutofit/>
          </a:bodyPr>
          <a:lstStyle/>
          <a:p>
            <a:r>
              <a:rPr lang="fr-FR" sz="2200" dirty="0" smtClean="0"/>
              <a:t>Quelques conseils pratiques</a:t>
            </a:r>
          </a:p>
          <a:p>
            <a:pPr lvl="1">
              <a:buFont typeface="Wingdings" panose="05000000000000000000" pitchFamily="2" charset="2"/>
              <a:buChar char="§"/>
            </a:pPr>
            <a:r>
              <a:rPr lang="fr-FR" sz="2200" b="1" dirty="0" smtClean="0">
                <a:solidFill>
                  <a:srgbClr val="006600"/>
                </a:solidFill>
              </a:rPr>
              <a:t>Commencez </a:t>
            </a:r>
            <a:r>
              <a:rPr lang="fr-FR" sz="2200" b="1" dirty="0" smtClean="0">
                <a:solidFill>
                  <a:srgbClr val="006600"/>
                </a:solidFill>
              </a:rPr>
              <a:t>tôt : </a:t>
            </a:r>
            <a:r>
              <a:rPr lang="fr-FR" sz="2200" dirty="0" smtClean="0"/>
              <a:t>il vous faudra peut-être plus de temps que prévu</a:t>
            </a:r>
          </a:p>
          <a:p>
            <a:pPr lvl="1">
              <a:buFont typeface="Wingdings" panose="05000000000000000000" pitchFamily="2" charset="2"/>
              <a:buChar char="§"/>
            </a:pPr>
            <a:r>
              <a:rPr lang="fr-FR" sz="2200" b="1" dirty="0" smtClean="0">
                <a:solidFill>
                  <a:srgbClr val="006600"/>
                </a:solidFill>
              </a:rPr>
              <a:t>Lisez attentivement les </a:t>
            </a:r>
            <a:r>
              <a:rPr lang="fr-FR" sz="2200" b="1" dirty="0" smtClean="0">
                <a:solidFill>
                  <a:srgbClr val="006600"/>
                </a:solidFill>
              </a:rPr>
              <a:t>instructions : </a:t>
            </a:r>
            <a:r>
              <a:rPr lang="fr-FR" sz="2200" dirty="0" smtClean="0"/>
              <a:t>vous devrez fournir toutes les informations exigées ou respecter le format indiqué  </a:t>
            </a:r>
          </a:p>
          <a:p>
            <a:pPr lvl="1">
              <a:buFont typeface="Wingdings" panose="05000000000000000000" pitchFamily="2" charset="2"/>
              <a:buChar char="§"/>
            </a:pPr>
            <a:r>
              <a:rPr lang="fr-FR" sz="2200" b="1" dirty="0" smtClean="0">
                <a:solidFill>
                  <a:srgbClr val="006600"/>
                </a:solidFill>
              </a:rPr>
              <a:t>Planifiez le projet et la structure</a:t>
            </a:r>
            <a:r>
              <a:rPr lang="fr-FR" sz="2200" dirty="0" smtClean="0"/>
              <a:t> de la proposition en </a:t>
            </a:r>
            <a:r>
              <a:rPr lang="fr-FR" sz="2200" dirty="0" smtClean="0"/>
              <a:t>conséquence : </a:t>
            </a:r>
            <a:r>
              <a:rPr lang="fr-FR" sz="2200" dirty="0" smtClean="0"/>
              <a:t>envisagez des sections telles que Introduction, Expérience, Méthodologie, Calendrier du projet, Résultats attendus, Budget</a:t>
            </a:r>
            <a:endParaRPr lang="fr-FR" sz="2200" strike="sngStrike" dirty="0" smtClean="0">
              <a:solidFill>
                <a:srgbClr val="FF0000"/>
              </a:solidFill>
            </a:endParaRPr>
          </a:p>
          <a:p>
            <a:pPr lvl="1">
              <a:buFont typeface="Wingdings" panose="05000000000000000000" pitchFamily="2" charset="2"/>
              <a:buChar char="§"/>
            </a:pPr>
            <a:r>
              <a:rPr lang="fr-FR" sz="2200" b="1" dirty="0" smtClean="0">
                <a:solidFill>
                  <a:srgbClr val="006600"/>
                </a:solidFill>
              </a:rPr>
              <a:t>Relisez votre proposition </a:t>
            </a:r>
            <a:r>
              <a:rPr lang="fr-FR" sz="2200" dirty="0" smtClean="0"/>
              <a:t>après l’avoir </a:t>
            </a:r>
            <a:r>
              <a:rPr lang="fr-FR" sz="2200" dirty="0" smtClean="0"/>
              <a:t>rédigée : </a:t>
            </a:r>
            <a:r>
              <a:rPr lang="fr-FR" sz="2200" dirty="0" smtClean="0"/>
              <a:t>il est probable que vous relèverez des erreurs ou aurez de nouvelles idées qui l’amélioreront </a:t>
            </a:r>
          </a:p>
          <a:p>
            <a:pPr lvl="1">
              <a:buFont typeface="Wingdings" panose="05000000000000000000" pitchFamily="2" charset="2"/>
              <a:buChar char="§"/>
            </a:pPr>
            <a:r>
              <a:rPr lang="fr-FR" sz="2200" b="1" dirty="0" smtClean="0">
                <a:solidFill>
                  <a:srgbClr val="006600"/>
                </a:solidFill>
              </a:rPr>
              <a:t>Demandez à quelqu’un d’autre de la réviser</a:t>
            </a:r>
          </a:p>
          <a:p>
            <a:pPr lvl="1">
              <a:buFont typeface="Wingdings" panose="05000000000000000000" pitchFamily="2" charset="2"/>
              <a:buChar char="§"/>
            </a:pPr>
            <a:r>
              <a:rPr lang="fr-FR" sz="2200" b="1" dirty="0" smtClean="0">
                <a:solidFill>
                  <a:srgbClr val="006600"/>
                </a:solidFill>
              </a:rPr>
              <a:t>Envoyez-la dans les délais </a:t>
            </a:r>
            <a:r>
              <a:rPr lang="fr-FR" sz="2200" dirty="0" smtClean="0"/>
              <a:t>et à la bonne </a:t>
            </a:r>
            <a:r>
              <a:rPr lang="fr-FR" sz="2200" dirty="0" smtClean="0"/>
              <a:t>personne/adresse : </a:t>
            </a:r>
            <a:r>
              <a:rPr lang="fr-FR" sz="2200" dirty="0" smtClean="0"/>
              <a:t>tenez compte du décalage horaire si l’organisation donatrice se trouve dans un autre pays </a:t>
            </a:r>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pPr/>
              <a:t>8</a:t>
            </a:fld>
            <a:endParaRPr lang="zh-TW" altLang="en-US"/>
          </a:p>
        </p:txBody>
      </p:sp>
    </p:spTree>
    <p:extLst>
      <p:ext uri="{BB962C8B-B14F-4D97-AF65-F5344CB8AC3E}">
        <p14:creationId xmlns:p14="http://schemas.microsoft.com/office/powerpoint/2010/main" val="22473048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105013"/>
            <a:ext cx="11620052" cy="1325563"/>
          </a:xfrm>
        </p:spPr>
        <p:txBody>
          <a:bodyPr/>
          <a:lstStyle/>
          <a:p>
            <a:r>
              <a:rPr lang="fr-FR" dirty="0" smtClean="0">
                <a:solidFill>
                  <a:srgbClr val="006600"/>
                </a:solidFill>
              </a:rPr>
              <a:t>Rédaction de propositions </a:t>
            </a:r>
            <a:r>
              <a:rPr lang="en-GB" dirty="0" smtClean="0">
                <a:solidFill>
                  <a:srgbClr val="006600"/>
                </a:solidFill>
              </a:rPr>
              <a:t>(2/2)</a:t>
            </a:r>
            <a:endParaRPr lang="en-GB" dirty="0">
              <a:solidFill>
                <a:srgbClr val="006600"/>
              </a:solidFill>
            </a:endParaRPr>
          </a:p>
        </p:txBody>
      </p:sp>
      <p:sp>
        <p:nvSpPr>
          <p:cNvPr id="3" name="Content Placeholder 2"/>
          <p:cNvSpPr>
            <a:spLocks noGrp="1"/>
          </p:cNvSpPr>
          <p:nvPr>
            <p:ph idx="1"/>
          </p:nvPr>
        </p:nvSpPr>
        <p:spPr/>
        <p:txBody>
          <a:bodyPr>
            <a:normAutofit/>
          </a:bodyPr>
          <a:lstStyle/>
          <a:p>
            <a:r>
              <a:rPr lang="fr-FR" dirty="0" smtClean="0"/>
              <a:t>Quelques conseils de </a:t>
            </a:r>
            <a:r>
              <a:rPr lang="fr-FR" dirty="0" smtClean="0"/>
              <a:t>rédaction :</a:t>
            </a:r>
            <a:endParaRPr lang="fr-FR" dirty="0" smtClean="0"/>
          </a:p>
          <a:p>
            <a:pPr lvl="1">
              <a:buFont typeface="Wingdings" panose="05000000000000000000" pitchFamily="2" charset="2"/>
              <a:buChar char="§"/>
            </a:pPr>
            <a:r>
              <a:rPr lang="fr-FR" b="1" dirty="0" smtClean="0">
                <a:solidFill>
                  <a:srgbClr val="006600"/>
                </a:solidFill>
              </a:rPr>
              <a:t>Soyez clair, spécifique et </a:t>
            </a:r>
            <a:r>
              <a:rPr lang="fr-FR" b="1" dirty="0" smtClean="0">
                <a:solidFill>
                  <a:srgbClr val="006600"/>
                </a:solidFill>
              </a:rPr>
              <a:t>précis : </a:t>
            </a:r>
            <a:r>
              <a:rPr lang="fr-FR" dirty="0" smtClean="0"/>
              <a:t>utilisez des termes exacts et précis qui donnent suffisamment de détails et évitent toute ambigüité </a:t>
            </a:r>
          </a:p>
          <a:p>
            <a:pPr lvl="1">
              <a:buFont typeface="Wingdings" panose="05000000000000000000" pitchFamily="2" charset="2"/>
              <a:buChar char="§"/>
            </a:pPr>
            <a:r>
              <a:rPr lang="fr-FR" b="1" dirty="0" smtClean="0">
                <a:solidFill>
                  <a:srgbClr val="006600"/>
                </a:solidFill>
              </a:rPr>
              <a:t>Soyez </a:t>
            </a:r>
            <a:r>
              <a:rPr lang="fr-FR" b="1" dirty="0" smtClean="0">
                <a:solidFill>
                  <a:srgbClr val="006600"/>
                </a:solidFill>
              </a:rPr>
              <a:t>concis : </a:t>
            </a:r>
            <a:r>
              <a:rPr lang="fr-FR" dirty="0" smtClean="0"/>
              <a:t>utilisez des phrases simples et courtes, qui vont à l’essentiel </a:t>
            </a:r>
          </a:p>
          <a:p>
            <a:pPr lvl="1">
              <a:buFont typeface="Wingdings" panose="05000000000000000000" pitchFamily="2" charset="2"/>
              <a:buChar char="§"/>
            </a:pPr>
            <a:r>
              <a:rPr lang="fr-FR" b="1" dirty="0" smtClean="0">
                <a:solidFill>
                  <a:srgbClr val="006600"/>
                </a:solidFill>
              </a:rPr>
              <a:t>Évitez tout </a:t>
            </a:r>
            <a:r>
              <a:rPr lang="fr-FR" b="1" dirty="0" smtClean="0">
                <a:solidFill>
                  <a:srgbClr val="006600"/>
                </a:solidFill>
              </a:rPr>
              <a:t>jargon :</a:t>
            </a:r>
            <a:r>
              <a:rPr lang="fr-FR" dirty="0" smtClean="0"/>
              <a:t> </a:t>
            </a:r>
            <a:r>
              <a:rPr lang="fr-FR" dirty="0" smtClean="0"/>
              <a:t>évitez d’utiliser des termes techniques, abréviations ou acronymes uniquement compris par des spécialistes </a:t>
            </a:r>
          </a:p>
          <a:p>
            <a:pPr lvl="1">
              <a:buFont typeface="Wingdings" panose="05000000000000000000" pitchFamily="2" charset="2"/>
              <a:buChar char="§"/>
            </a:pPr>
            <a:r>
              <a:rPr lang="fr-FR" b="1" dirty="0" smtClean="0">
                <a:solidFill>
                  <a:srgbClr val="006600"/>
                </a:solidFill>
              </a:rPr>
              <a:t>Soyez </a:t>
            </a:r>
            <a:r>
              <a:rPr lang="fr-FR" b="1" dirty="0" smtClean="0">
                <a:solidFill>
                  <a:srgbClr val="006600"/>
                </a:solidFill>
              </a:rPr>
              <a:t>cohérent : </a:t>
            </a:r>
            <a:r>
              <a:rPr lang="fr-FR" dirty="0" smtClean="0"/>
              <a:t>vérifiez la terminologie, préparez une liste des abréviations </a:t>
            </a:r>
          </a:p>
          <a:p>
            <a:pPr lvl="1">
              <a:buFont typeface="Wingdings" panose="05000000000000000000" pitchFamily="2" charset="2"/>
              <a:buChar char="§"/>
            </a:pPr>
            <a:r>
              <a:rPr lang="fr-FR" b="1" dirty="0" smtClean="0">
                <a:solidFill>
                  <a:srgbClr val="006600"/>
                </a:solidFill>
              </a:rPr>
              <a:t>Rédigez </a:t>
            </a:r>
            <a:r>
              <a:rPr lang="fr-FR" b="1" dirty="0" smtClean="0">
                <a:solidFill>
                  <a:srgbClr val="006600"/>
                </a:solidFill>
              </a:rPr>
              <a:t>correctement : </a:t>
            </a:r>
            <a:r>
              <a:rPr lang="fr-FR" dirty="0" smtClean="0"/>
              <a:t>respectez les règles de grammaire, de ponctuation, etc. </a:t>
            </a:r>
          </a:p>
          <a:p>
            <a:pPr lvl="1">
              <a:buFont typeface="Wingdings" panose="05000000000000000000" pitchFamily="2" charset="2"/>
              <a:buChar char="§"/>
            </a:pPr>
            <a:r>
              <a:rPr lang="fr-FR" b="1" dirty="0" smtClean="0">
                <a:solidFill>
                  <a:srgbClr val="006600"/>
                </a:solidFill>
              </a:rPr>
              <a:t>Structurez votre </a:t>
            </a:r>
            <a:r>
              <a:rPr lang="fr-FR" b="1" dirty="0" smtClean="0">
                <a:solidFill>
                  <a:srgbClr val="006600"/>
                </a:solidFill>
              </a:rPr>
              <a:t>texte : </a:t>
            </a:r>
            <a:r>
              <a:rPr lang="fr-FR" dirty="0" smtClean="0"/>
              <a:t>utilisez des titres et des listes pour structurer vos idées </a:t>
            </a:r>
          </a:p>
          <a:p>
            <a:pPr lvl="1"/>
            <a:endParaRPr lang="en-GB"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pPr/>
              <a:t>9</a:t>
            </a:fld>
            <a:endParaRPr lang="zh-TW" altLang="en-US"/>
          </a:p>
        </p:txBody>
      </p:sp>
    </p:spTree>
    <p:extLst>
      <p:ext uri="{BB962C8B-B14F-4D97-AF65-F5344CB8AC3E}">
        <p14:creationId xmlns:p14="http://schemas.microsoft.com/office/powerpoint/2010/main" val="3894001036"/>
      </p:ext>
    </p:extLst>
  </p:cSld>
  <p:clrMapOvr>
    <a:masterClrMapping/>
  </p:clrMapOvr>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1C0B6B9-8D27-4599-A5C9-743F9825D9FD}">
  <ds:schemaRefs>
    <ds:schemaRef ds:uri="http://schemas.microsoft.com/office/2006/metadata/properties"/>
    <ds:schemaRef ds:uri="http://schemas.openxmlformats.org/package/2006/metadata/core-properties"/>
    <ds:schemaRef ds:uri="http://purl.org/dc/elements/1.1/"/>
    <ds:schemaRef ds:uri="http://purl.org/dc/terms/"/>
    <ds:schemaRef ds:uri="http://schemas.microsoft.com/office/2006/documentManagement/types"/>
    <ds:schemaRef ds:uri="http://www.w3.org/XML/1998/namespace"/>
    <ds:schemaRef ds:uri="http://schemas.microsoft.com/office/infopath/2007/PartnerControls"/>
    <ds:schemaRef ds:uri="http://purl.org/dc/dcmitype/"/>
  </ds:schemaRefs>
</ds:datastoreItem>
</file>

<file path=customXml/itemProps2.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3.xml><?xml version="1.0" encoding="utf-8"?>
<ds:datastoreItem xmlns:ds="http://schemas.openxmlformats.org/officeDocument/2006/customXml" ds:itemID="{01F5C0B3-8D34-4AEA-9B00-231EBE65429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765</Words>
  <Application>Microsoft Office PowerPoint</Application>
  <PresentationFormat>Grand écran</PresentationFormat>
  <Paragraphs>157</Paragraphs>
  <Slides>21</Slides>
  <Notes>16</Notes>
  <HiddenSlides>0</HiddenSlides>
  <MMClips>0</MMClips>
  <ScaleCrop>false</ScaleCrop>
  <HeadingPairs>
    <vt:vector size="6" baseType="variant">
      <vt:variant>
        <vt:lpstr>Polices utilisées</vt:lpstr>
      </vt:variant>
      <vt:variant>
        <vt:i4>5</vt:i4>
      </vt:variant>
      <vt:variant>
        <vt:lpstr>Thème</vt:lpstr>
      </vt:variant>
      <vt:variant>
        <vt:i4>3</vt:i4>
      </vt:variant>
      <vt:variant>
        <vt:lpstr>Titres des diapositives</vt:lpstr>
      </vt:variant>
      <vt:variant>
        <vt:i4>21</vt:i4>
      </vt:variant>
    </vt:vector>
  </HeadingPairs>
  <TitlesOfParts>
    <vt:vector size="29" baseType="lpstr">
      <vt:lpstr>新細明體</vt:lpstr>
      <vt:lpstr>Arial</vt:lpstr>
      <vt:lpstr>Calibri</vt:lpstr>
      <vt:lpstr>Times New Roman</vt:lpstr>
      <vt:lpstr>Wingdings</vt:lpstr>
      <vt:lpstr>Office Theme</vt:lpstr>
      <vt:lpstr>1_Office Theme</vt:lpstr>
      <vt:lpstr>2_Office Theme</vt:lpstr>
      <vt:lpstr>Important : mentions légales – VEUILLEZ LIRE CE QUI SUIT</vt:lpstr>
      <vt:lpstr>Règlement Bois de l’UE – Formation des formateurs</vt:lpstr>
      <vt:lpstr>Introduction</vt:lpstr>
      <vt:lpstr>Processus de gestion</vt:lpstr>
      <vt:lpstr>Identifier des donateurs potentiels</vt:lpstr>
      <vt:lpstr>Sources potentielles de financement (1/2)</vt:lpstr>
      <vt:lpstr>Sources potentielles de financement (2/2)</vt:lpstr>
      <vt:lpstr>Rédaction de propositions (1/2)</vt:lpstr>
      <vt:lpstr>Rédaction de propositions (2/2)</vt:lpstr>
      <vt:lpstr>Structurez votre proposition (1/8)</vt:lpstr>
      <vt:lpstr>Structurez votre proposition (2/8)</vt:lpstr>
      <vt:lpstr>Structurez votre proposition (3/8)</vt:lpstr>
      <vt:lpstr>Structurez votre proposition (4/8)</vt:lpstr>
      <vt:lpstr>Structurez votre proposition (5/8)</vt:lpstr>
      <vt:lpstr>Structurez votre proposition (6/8)</vt:lpstr>
      <vt:lpstr>Structurez votre proposition (7/8)</vt:lpstr>
      <vt:lpstr>Présentation PowerPoint</vt:lpstr>
      <vt:lpstr>Structurez votre proposition (8/8)</vt:lpstr>
      <vt:lpstr>Présentation PowerPoint</vt:lpstr>
      <vt:lpstr>Points clés</vt:lpstr>
      <vt:lpstr>Présentation PowerPoint</vt:lpstr>
    </vt:vector>
  </TitlesOfParts>
  <Company>Doherty Associates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Catherine Isner-Kaeuffer</cp:lastModifiedBy>
  <cp:revision>86</cp:revision>
  <dcterms:created xsi:type="dcterms:W3CDTF">2013-11-14T15:38:49Z</dcterms:created>
  <dcterms:modified xsi:type="dcterms:W3CDTF">2014-11-15T18:42:46Z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